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85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9E841-B6D2-419A-90CA-F21BBF5BEAA9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028D6-9E3E-4C60-9637-A257406DB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82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028D6-9E3E-4C60-9637-A257406DBF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32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028D6-9E3E-4C60-9637-A257406DBF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53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028D6-9E3E-4C60-9637-A257406DBF2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91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med" advClick="0" advTm="1000">
        <p159:morph option="byObject"/>
      </p:transition>
    </mc:Choice>
    <mc:Fallback xmlns="">
      <p:transition spd="med" advClick="0" advTm="1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svg"/><Relationship Id="rId7" Type="http://schemas.openxmlformats.org/officeDocument/2006/relationships/image" Target="../media/image10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3.svg"/><Relationship Id="rId10" Type="http://schemas.openxmlformats.org/officeDocument/2006/relationships/image" Target="../media/image26.jpg"/><Relationship Id="rId4" Type="http://schemas.openxmlformats.org/officeDocument/2006/relationships/image" Target="../media/image22.png"/><Relationship Id="rId9" Type="http://schemas.openxmlformats.org/officeDocument/2006/relationships/image" Target="../media/image2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0.svg"/><Relationship Id="rId7" Type="http://schemas.openxmlformats.org/officeDocument/2006/relationships/image" Target="../media/image2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0.png"/><Relationship Id="rId7" Type="http://schemas.openxmlformats.org/officeDocument/2006/relationships/image" Target="../media/image1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5.svg"/><Relationship Id="rId4" Type="http://schemas.openxmlformats.org/officeDocument/2006/relationships/image" Target="../media/image21.sv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33.png"/><Relationship Id="rId7" Type="http://schemas.openxmlformats.org/officeDocument/2006/relationships/image" Target="../media/image20.png"/><Relationship Id="rId12" Type="http://schemas.openxmlformats.org/officeDocument/2006/relationships/image" Target="../media/image16.sv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15.png"/><Relationship Id="rId5" Type="http://schemas.openxmlformats.org/officeDocument/2006/relationships/image" Target="../media/image35.png"/><Relationship Id="rId10" Type="http://schemas.openxmlformats.org/officeDocument/2006/relationships/image" Target="../media/image14.svg"/><Relationship Id="rId4" Type="http://schemas.openxmlformats.org/officeDocument/2006/relationships/image" Target="../media/image34.sv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6.svg"/><Relationship Id="rId5" Type="http://schemas.openxmlformats.org/officeDocument/2006/relationships/image" Target="../media/image4.svg"/><Relationship Id="rId10" Type="http://schemas.openxmlformats.org/officeDocument/2006/relationships/image" Target="../media/image35.png"/><Relationship Id="rId4" Type="http://schemas.openxmlformats.org/officeDocument/2006/relationships/image" Target="../media/image3.png"/><Relationship Id="rId9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13" Type="http://schemas.openxmlformats.org/officeDocument/2006/relationships/image" Target="../media/image43.jpg"/><Relationship Id="rId3" Type="http://schemas.openxmlformats.org/officeDocument/2006/relationships/image" Target="../media/image20.png"/><Relationship Id="rId7" Type="http://schemas.openxmlformats.org/officeDocument/2006/relationships/image" Target="../media/image39.png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11" Type="http://schemas.openxmlformats.org/officeDocument/2006/relationships/image" Target="../media/image5.pn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21.sv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6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4.svg"/><Relationship Id="rId5" Type="http://schemas.openxmlformats.org/officeDocument/2006/relationships/image" Target="../media/image21.svg"/><Relationship Id="rId10" Type="http://schemas.openxmlformats.org/officeDocument/2006/relationships/image" Target="../media/image13.png"/><Relationship Id="rId4" Type="http://schemas.openxmlformats.org/officeDocument/2006/relationships/image" Target="../media/image20.png"/><Relationship Id="rId9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2551" y="6755457"/>
            <a:ext cx="5381559" cy="1679471"/>
            <a:chOff x="0" y="0"/>
            <a:chExt cx="1344635" cy="2836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4635" cy="283671"/>
            </a:xfrm>
            <a:custGeom>
              <a:avLst/>
              <a:gdLst/>
              <a:ahLst/>
              <a:cxnLst/>
              <a:rect l="l" t="t" r="r" b="b"/>
              <a:pathLst>
                <a:path w="1344635" h="283671">
                  <a:moveTo>
                    <a:pt x="77337" y="0"/>
                  </a:moveTo>
                  <a:lnTo>
                    <a:pt x="1267298" y="0"/>
                  </a:lnTo>
                  <a:cubicBezTo>
                    <a:pt x="1287809" y="0"/>
                    <a:pt x="1307480" y="8148"/>
                    <a:pt x="1321983" y="22652"/>
                  </a:cubicBezTo>
                  <a:cubicBezTo>
                    <a:pt x="1336487" y="37155"/>
                    <a:pt x="1344635" y="56826"/>
                    <a:pt x="1344635" y="77337"/>
                  </a:cubicBezTo>
                  <a:lnTo>
                    <a:pt x="1344635" y="206334"/>
                  </a:lnTo>
                  <a:cubicBezTo>
                    <a:pt x="1344635" y="226845"/>
                    <a:pt x="1336487" y="246516"/>
                    <a:pt x="1321983" y="261019"/>
                  </a:cubicBezTo>
                  <a:cubicBezTo>
                    <a:pt x="1307480" y="275523"/>
                    <a:pt x="1287809" y="283671"/>
                    <a:pt x="1267298" y="283671"/>
                  </a:cubicBezTo>
                  <a:lnTo>
                    <a:pt x="77337" y="283671"/>
                  </a:lnTo>
                  <a:cubicBezTo>
                    <a:pt x="56826" y="283671"/>
                    <a:pt x="37155" y="275523"/>
                    <a:pt x="22652" y="261019"/>
                  </a:cubicBezTo>
                  <a:cubicBezTo>
                    <a:pt x="8148" y="246516"/>
                    <a:pt x="0" y="226845"/>
                    <a:pt x="0" y="206334"/>
                  </a:cubicBezTo>
                  <a:lnTo>
                    <a:pt x="0" y="77337"/>
                  </a:lnTo>
                  <a:cubicBezTo>
                    <a:pt x="0" y="56826"/>
                    <a:pt x="8148" y="37155"/>
                    <a:pt x="22652" y="22652"/>
                  </a:cubicBezTo>
                  <a:cubicBezTo>
                    <a:pt x="37155" y="8148"/>
                    <a:pt x="56826" y="0"/>
                    <a:pt x="7733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44635" cy="321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724400" y="6755457"/>
            <a:ext cx="3761917" cy="1679471"/>
            <a:chOff x="0" y="0"/>
            <a:chExt cx="939952" cy="2836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39952" cy="283671"/>
            </a:xfrm>
            <a:custGeom>
              <a:avLst/>
              <a:gdLst/>
              <a:ahLst/>
              <a:cxnLst/>
              <a:rect l="l" t="t" r="r" b="b"/>
              <a:pathLst>
                <a:path w="939952" h="283671">
                  <a:moveTo>
                    <a:pt x="110634" y="0"/>
                  </a:moveTo>
                  <a:lnTo>
                    <a:pt x="829318" y="0"/>
                  </a:lnTo>
                  <a:cubicBezTo>
                    <a:pt x="890419" y="0"/>
                    <a:pt x="939952" y="49532"/>
                    <a:pt x="939952" y="110634"/>
                  </a:cubicBezTo>
                  <a:lnTo>
                    <a:pt x="939952" y="173037"/>
                  </a:lnTo>
                  <a:cubicBezTo>
                    <a:pt x="939952" y="234138"/>
                    <a:pt x="890419" y="283671"/>
                    <a:pt x="829318" y="283671"/>
                  </a:cubicBezTo>
                  <a:lnTo>
                    <a:pt x="110634" y="283671"/>
                  </a:lnTo>
                  <a:cubicBezTo>
                    <a:pt x="81292" y="283671"/>
                    <a:pt x="53152" y="272015"/>
                    <a:pt x="32404" y="251267"/>
                  </a:cubicBezTo>
                  <a:cubicBezTo>
                    <a:pt x="11656" y="230519"/>
                    <a:pt x="0" y="202379"/>
                    <a:pt x="0" y="173037"/>
                  </a:cubicBezTo>
                  <a:lnTo>
                    <a:pt x="0" y="110634"/>
                  </a:lnTo>
                  <a:cubicBezTo>
                    <a:pt x="0" y="49532"/>
                    <a:pt x="49532" y="0"/>
                    <a:pt x="110634" y="0"/>
                  </a:cubicBezTo>
                  <a:close/>
                </a:path>
              </a:pathLst>
            </a:custGeom>
            <a:solidFill>
              <a:srgbClr val="0E643D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39952" cy="321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3245774" y="1216128"/>
            <a:ext cx="8498472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1028700" y="1028700"/>
            <a:ext cx="1430147" cy="412955"/>
          </a:xfrm>
          <a:custGeom>
            <a:avLst/>
            <a:gdLst/>
            <a:ahLst/>
            <a:cxnLst/>
            <a:rect l="l" t="t" r="r" b="b"/>
            <a:pathLst>
              <a:path w="1430147" h="412955">
                <a:moveTo>
                  <a:pt x="0" y="0"/>
                </a:moveTo>
                <a:lnTo>
                  <a:pt x="1430147" y="0"/>
                </a:lnTo>
                <a:lnTo>
                  <a:pt x="1430147" y="412955"/>
                </a:lnTo>
                <a:lnTo>
                  <a:pt x="0" y="412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42743" y="164996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311665" y="8207776"/>
            <a:ext cx="1462803" cy="1462803"/>
          </a:xfrm>
          <a:custGeom>
            <a:avLst/>
            <a:gdLst/>
            <a:ahLst/>
            <a:cxnLst/>
            <a:rect l="l" t="t" r="r" b="b"/>
            <a:pathLst>
              <a:path w="1462803" h="1462803">
                <a:moveTo>
                  <a:pt x="0" y="0"/>
                </a:moveTo>
                <a:lnTo>
                  <a:pt x="1462803" y="0"/>
                </a:lnTo>
                <a:lnTo>
                  <a:pt x="1462803" y="1462803"/>
                </a:lnTo>
                <a:lnTo>
                  <a:pt x="0" y="14628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358710" y="2640740"/>
            <a:ext cx="8266385" cy="4595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Blue Economy dan </a:t>
            </a:r>
            <a:r>
              <a:rPr kumimoji="0" lang="en-ID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Keadilan</a:t>
            </a:r>
            <a:r>
              <a:rPr kumimoji="0" lang="en-ID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Sosial: </a:t>
            </a:r>
            <a:r>
              <a:rPr kumimoji="0" lang="en-ID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Dinamika</a:t>
            </a:r>
            <a:r>
              <a:rPr kumimoji="0" lang="en-ID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ID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Relasi</a:t>
            </a:r>
            <a:r>
              <a:rPr kumimoji="0" lang="en-ID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ID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Buruh</a:t>
            </a:r>
            <a:r>
              <a:rPr kumimoji="0" lang="en-ID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ID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Nelayan</a:t>
            </a:r>
            <a:r>
              <a:rPr kumimoji="0" lang="en-ID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ID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Pemilik</a:t>
            </a:r>
            <a:r>
              <a:rPr kumimoji="0" lang="en-ID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Kapal, dan </a:t>
            </a:r>
            <a:r>
              <a:rPr kumimoji="0" lang="en-ID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Pemerintah</a:t>
            </a:r>
            <a:r>
              <a:rPr kumimoji="0" lang="en-ID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di Muara Barito–</a:t>
            </a:r>
            <a:r>
              <a:rPr kumimoji="0" lang="en-ID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Aluh-Aluh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66000"/>
                </a:prstClr>
              </a:solidFill>
              <a:effectLst/>
              <a:uLnTx/>
              <a:uFillTx/>
              <a:latin typeface="Posterama" panose="020B0504020200020000" pitchFamily="34" charset="0"/>
              <a:ea typeface="+mn-ea"/>
              <a:cs typeface="Posterama" panose="020B0504020200020000" pitchFamily="34" charset="0"/>
            </a:endParaRPr>
          </a:p>
          <a:p>
            <a:pPr algn="l">
              <a:lnSpc>
                <a:spcPts val="11014"/>
              </a:lnSpc>
            </a:pPr>
            <a:endParaRPr lang="en-US" sz="4400" dirty="0">
              <a:solidFill>
                <a:srgbClr val="000000"/>
              </a:solidFill>
              <a:latin typeface="Agrandir Ultra-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55842" y="6996492"/>
            <a:ext cx="4236062" cy="534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dirty="0" err="1">
                <a:solidFill>
                  <a:srgbClr val="000000"/>
                </a:solidFill>
                <a:latin typeface="Montserrat"/>
              </a:rPr>
              <a:t>Disusun</a:t>
            </a:r>
            <a:r>
              <a:rPr lang="en-US" sz="3200" dirty="0">
                <a:solidFill>
                  <a:srgbClr val="000000"/>
                </a:solidFill>
                <a:latin typeface="Montserrat"/>
              </a:rPr>
              <a:t> Oleh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45149" y="6821772"/>
            <a:ext cx="3288281" cy="1332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FFFFFF"/>
                </a:solidFill>
                <a:latin typeface="Montserrat Bold"/>
              </a:rPr>
              <a:t>Laili Najwa</a:t>
            </a:r>
            <a:br>
              <a:rPr lang="en-US" sz="2000" dirty="0">
                <a:solidFill>
                  <a:srgbClr val="FFFFFF"/>
                </a:solidFill>
                <a:latin typeface="Montserrat Bold"/>
              </a:rPr>
            </a:br>
            <a:r>
              <a:rPr lang="en-US" sz="2000" dirty="0">
                <a:solidFill>
                  <a:srgbClr val="FFFFFF"/>
                </a:solidFill>
                <a:latin typeface="Montserrat Bold"/>
              </a:rPr>
              <a:t>Nor Hikmah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FFFFFF"/>
                </a:solidFill>
                <a:latin typeface="Montserrat Bold"/>
              </a:rPr>
              <a:t>Mutia </a:t>
            </a:r>
            <a:r>
              <a:rPr lang="en-US" sz="2000" dirty="0" err="1">
                <a:solidFill>
                  <a:srgbClr val="FFFFFF"/>
                </a:solidFill>
                <a:latin typeface="Montserrat Bold"/>
              </a:rPr>
              <a:t>Auliana</a:t>
            </a:r>
            <a:r>
              <a:rPr lang="en-US" sz="2000" dirty="0">
                <a:solidFill>
                  <a:srgbClr val="FFFFFF"/>
                </a:solidFill>
                <a:latin typeface="Montserrat Bold"/>
              </a:rPr>
              <a:t> Putri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9031605"/>
            <a:ext cx="7450691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dirty="0">
                <a:solidFill>
                  <a:srgbClr val="000000"/>
                </a:solidFill>
                <a:latin typeface="Montserrat"/>
              </a:rPr>
              <a:t>MAN 5 BANJAR 2025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8C5211-F269-4D63-9659-5E697432AF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849" y="1649969"/>
            <a:ext cx="4607248" cy="4381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E088BF9-D733-7EE7-64A8-1FDDC6B1C988}"/>
              </a:ext>
            </a:extLst>
          </p:cNvPr>
          <p:cNvSpPr/>
          <p:nvPr/>
        </p:nvSpPr>
        <p:spPr>
          <a:xfrm>
            <a:off x="-304801" y="495300"/>
            <a:ext cx="7848601" cy="97917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304801" y="1028700"/>
            <a:ext cx="17564101" cy="8425201"/>
            <a:chOff x="0" y="0"/>
            <a:chExt cx="4274726" cy="22189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218983"/>
            </a:xfrm>
            <a:custGeom>
              <a:avLst/>
              <a:gdLst/>
              <a:ahLst/>
              <a:cxnLst/>
              <a:rect l="l" t="t" r="r" b="b"/>
              <a:pathLst>
                <a:path w="4274726" h="221898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4656"/>
                  </a:lnTo>
                  <a:cubicBezTo>
                    <a:pt x="4274726" y="2201108"/>
                    <a:pt x="4272163" y="2207296"/>
                    <a:pt x="4267601" y="2211858"/>
                  </a:cubicBezTo>
                  <a:cubicBezTo>
                    <a:pt x="4263039" y="2216420"/>
                    <a:pt x="4256851" y="2218983"/>
                    <a:pt x="4250399" y="2218983"/>
                  </a:cubicBezTo>
                  <a:lnTo>
                    <a:pt x="24327" y="2218983"/>
                  </a:lnTo>
                  <a:cubicBezTo>
                    <a:pt x="10891" y="2218983"/>
                    <a:pt x="0" y="2208092"/>
                    <a:pt x="0" y="219465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4274726" cy="2285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879726" y="7673492"/>
            <a:ext cx="20152861" cy="1221002"/>
            <a:chOff x="0" y="0"/>
            <a:chExt cx="5307749" cy="3215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07749" cy="321581"/>
            </a:xfrm>
            <a:custGeom>
              <a:avLst/>
              <a:gdLst/>
              <a:ahLst/>
              <a:cxnLst/>
              <a:rect l="l" t="t" r="r" b="b"/>
              <a:pathLst>
                <a:path w="5307749" h="321581">
                  <a:moveTo>
                    <a:pt x="9604" y="0"/>
                  </a:moveTo>
                  <a:lnTo>
                    <a:pt x="5298145" y="0"/>
                  </a:lnTo>
                  <a:cubicBezTo>
                    <a:pt x="5300692" y="0"/>
                    <a:pt x="5303135" y="1012"/>
                    <a:pt x="5304936" y="2813"/>
                  </a:cubicBezTo>
                  <a:cubicBezTo>
                    <a:pt x="5306737" y="4614"/>
                    <a:pt x="5307749" y="7057"/>
                    <a:pt x="5307749" y="9604"/>
                  </a:cubicBezTo>
                  <a:lnTo>
                    <a:pt x="5307749" y="311977"/>
                  </a:lnTo>
                  <a:cubicBezTo>
                    <a:pt x="5307749" y="314524"/>
                    <a:pt x="5306737" y="316967"/>
                    <a:pt x="5304936" y="318768"/>
                  </a:cubicBezTo>
                  <a:cubicBezTo>
                    <a:pt x="5303135" y="320569"/>
                    <a:pt x="5300692" y="321581"/>
                    <a:pt x="5298145" y="321581"/>
                  </a:cubicBezTo>
                  <a:lnTo>
                    <a:pt x="9604" y="321581"/>
                  </a:lnTo>
                  <a:cubicBezTo>
                    <a:pt x="7057" y="321581"/>
                    <a:pt x="4614" y="320569"/>
                    <a:pt x="2813" y="318768"/>
                  </a:cubicBezTo>
                  <a:cubicBezTo>
                    <a:pt x="1012" y="316967"/>
                    <a:pt x="0" y="314524"/>
                    <a:pt x="0" y="311977"/>
                  </a:cubicBezTo>
                  <a:lnTo>
                    <a:pt x="0" y="9604"/>
                  </a:lnTo>
                  <a:cubicBezTo>
                    <a:pt x="0" y="7057"/>
                    <a:pt x="1012" y="4614"/>
                    <a:pt x="2813" y="2813"/>
                  </a:cubicBezTo>
                  <a:cubicBezTo>
                    <a:pt x="4614" y="1012"/>
                    <a:pt x="7057" y="0"/>
                    <a:pt x="9604" y="0"/>
                  </a:cubicBezTo>
                  <a:close/>
                </a:path>
              </a:pathLst>
            </a:custGeom>
            <a:solidFill>
              <a:srgbClr val="000000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307749" cy="388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028758" y="8021737"/>
            <a:ext cx="2004189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"/>
              </a:rPr>
              <a:t>Halaman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73165" y="8077515"/>
            <a:ext cx="1430147" cy="412955"/>
          </a:xfrm>
          <a:custGeom>
            <a:avLst/>
            <a:gdLst/>
            <a:ahLst/>
            <a:cxnLst/>
            <a:rect l="l" t="t" r="r" b="b"/>
            <a:pathLst>
              <a:path w="1430147" h="412955">
                <a:moveTo>
                  <a:pt x="0" y="0"/>
                </a:moveTo>
                <a:lnTo>
                  <a:pt x="1430147" y="0"/>
                </a:lnTo>
                <a:lnTo>
                  <a:pt x="1430147" y="412955"/>
                </a:lnTo>
                <a:lnTo>
                  <a:pt x="0" y="4129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686649" y="2728628"/>
            <a:ext cx="10443953" cy="4631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Kawasan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pesisir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Muara Barito–</a:t>
            </a:r>
            <a:r>
              <a:rPr lang="en-ID" sz="2400" b="1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Aluh-Aluh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 Kalimantan Selatan,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merupakan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ekosistem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sosial-ekonomi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perikanan</a:t>
            </a:r>
            <a:r>
              <a:rPr lang="en-ID" sz="2400" dirty="0"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yang vital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namun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rentan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Buruh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nelayan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bergantung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pada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sistem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patron–</a:t>
            </a:r>
            <a:r>
              <a:rPr lang="en-ID" sz="2400" b="1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klien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dikendalikan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oleh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pemilik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kapal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pengepul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b="1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Blue Economy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menjanjikan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keberlanjutan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keadilan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sosial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namun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praktik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di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lapangan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hanya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sekedar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jargon yang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menutupi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praktik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ketimpangan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sossial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ekonomi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Penelitian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ini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menelaah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bagaimana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wacana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global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tentang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keberlanjutan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keadilan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dinegosiasikan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praktik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perikanan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lokal</a:t>
            </a:r>
            <a:r>
              <a:rPr lang="en-ID" sz="2400" dirty="0"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7329517" y="854056"/>
            <a:ext cx="3628965" cy="349288"/>
          </a:xfrm>
          <a:custGeom>
            <a:avLst/>
            <a:gdLst/>
            <a:ahLst/>
            <a:cxnLst/>
            <a:rect l="l" t="t" r="r" b="b"/>
            <a:pathLst>
              <a:path w="3628965" h="349288">
                <a:moveTo>
                  <a:pt x="0" y="0"/>
                </a:moveTo>
                <a:lnTo>
                  <a:pt x="3628966" y="0"/>
                </a:lnTo>
                <a:lnTo>
                  <a:pt x="3628966" y="349288"/>
                </a:lnTo>
                <a:lnTo>
                  <a:pt x="0" y="3492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748442" y="1338260"/>
            <a:ext cx="10382160" cy="1101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00"/>
              </a:lnSpc>
            </a:pPr>
            <a:r>
              <a:rPr lang="en-US" sz="6000" dirty="0">
                <a:solidFill>
                  <a:srgbClr val="000000"/>
                </a:solidFill>
                <a:latin typeface="Agrandir Ultra-Bold"/>
              </a:rPr>
              <a:t>LATAR BELAKANG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746281" y="7886821"/>
            <a:ext cx="794343" cy="794343"/>
          </a:xfrm>
          <a:custGeom>
            <a:avLst/>
            <a:gdLst/>
            <a:ahLst/>
            <a:cxnLst/>
            <a:rect l="l" t="t" r="r" b="b"/>
            <a:pathLst>
              <a:path w="794343" h="794343">
                <a:moveTo>
                  <a:pt x="0" y="0"/>
                </a:moveTo>
                <a:lnTo>
                  <a:pt x="794343" y="0"/>
                </a:lnTo>
                <a:lnTo>
                  <a:pt x="794343" y="794343"/>
                </a:lnTo>
                <a:lnTo>
                  <a:pt x="0" y="7943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5845219" y="8021737"/>
            <a:ext cx="59646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 Ultra-Bold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6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75543"/>
            <a:ext cx="16230600" cy="8678358"/>
            <a:chOff x="0" y="-66675"/>
            <a:chExt cx="4274726" cy="22856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218983"/>
            </a:xfrm>
            <a:custGeom>
              <a:avLst/>
              <a:gdLst/>
              <a:ahLst/>
              <a:cxnLst/>
              <a:rect l="l" t="t" r="r" b="b"/>
              <a:pathLst>
                <a:path w="4274726" h="221898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4656"/>
                  </a:lnTo>
                  <a:cubicBezTo>
                    <a:pt x="4274726" y="2201108"/>
                    <a:pt x="4272163" y="2207296"/>
                    <a:pt x="4267601" y="2211858"/>
                  </a:cubicBezTo>
                  <a:cubicBezTo>
                    <a:pt x="4263039" y="2216420"/>
                    <a:pt x="4256851" y="2218983"/>
                    <a:pt x="4250399" y="2218983"/>
                  </a:cubicBezTo>
                  <a:lnTo>
                    <a:pt x="24327" y="2218983"/>
                  </a:lnTo>
                  <a:cubicBezTo>
                    <a:pt x="10891" y="2218983"/>
                    <a:pt x="0" y="2208092"/>
                    <a:pt x="0" y="219465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274726" cy="2285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945508" y="8994088"/>
            <a:ext cx="4317960" cy="4317960"/>
          </a:xfrm>
          <a:custGeom>
            <a:avLst/>
            <a:gdLst/>
            <a:ahLst/>
            <a:cxnLst/>
            <a:rect l="l" t="t" r="r" b="b"/>
            <a:pathLst>
              <a:path w="4317960" h="4317960">
                <a:moveTo>
                  <a:pt x="0" y="0"/>
                </a:moveTo>
                <a:lnTo>
                  <a:pt x="4317960" y="0"/>
                </a:lnTo>
                <a:lnTo>
                  <a:pt x="4317960" y="4317960"/>
                </a:lnTo>
                <a:lnTo>
                  <a:pt x="0" y="43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15443274" y="4997641"/>
            <a:ext cx="3628965" cy="349288"/>
          </a:xfrm>
          <a:custGeom>
            <a:avLst/>
            <a:gdLst/>
            <a:ahLst/>
            <a:cxnLst/>
            <a:rect l="l" t="t" r="r" b="b"/>
            <a:pathLst>
              <a:path w="3628965" h="349288">
                <a:moveTo>
                  <a:pt x="0" y="0"/>
                </a:moveTo>
                <a:lnTo>
                  <a:pt x="3628966" y="0"/>
                </a:lnTo>
                <a:lnTo>
                  <a:pt x="3628966" y="349288"/>
                </a:lnTo>
                <a:lnTo>
                  <a:pt x="0" y="3492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-5400000">
            <a:off x="-4566242" y="4467852"/>
            <a:ext cx="11189884" cy="1221002"/>
            <a:chOff x="0" y="0"/>
            <a:chExt cx="2947130" cy="3215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47130" cy="321581"/>
            </a:xfrm>
            <a:custGeom>
              <a:avLst/>
              <a:gdLst/>
              <a:ahLst/>
              <a:cxnLst/>
              <a:rect l="l" t="t" r="r" b="b"/>
              <a:pathLst>
                <a:path w="2947130" h="321581">
                  <a:moveTo>
                    <a:pt x="17297" y="0"/>
                  </a:moveTo>
                  <a:lnTo>
                    <a:pt x="2929833" y="0"/>
                  </a:lnTo>
                  <a:cubicBezTo>
                    <a:pt x="2934421" y="0"/>
                    <a:pt x="2938820" y="1822"/>
                    <a:pt x="2942064" y="5066"/>
                  </a:cubicBezTo>
                  <a:cubicBezTo>
                    <a:pt x="2945308" y="8310"/>
                    <a:pt x="2947130" y="12709"/>
                    <a:pt x="2947130" y="17297"/>
                  </a:cubicBezTo>
                  <a:lnTo>
                    <a:pt x="2947130" y="304284"/>
                  </a:lnTo>
                  <a:cubicBezTo>
                    <a:pt x="2947130" y="308871"/>
                    <a:pt x="2945308" y="313271"/>
                    <a:pt x="2942064" y="316515"/>
                  </a:cubicBezTo>
                  <a:cubicBezTo>
                    <a:pt x="2938820" y="319758"/>
                    <a:pt x="2934421" y="321581"/>
                    <a:pt x="2929833" y="321581"/>
                  </a:cubicBezTo>
                  <a:lnTo>
                    <a:pt x="17297" y="321581"/>
                  </a:lnTo>
                  <a:cubicBezTo>
                    <a:pt x="12709" y="321581"/>
                    <a:pt x="8310" y="319758"/>
                    <a:pt x="5066" y="316515"/>
                  </a:cubicBezTo>
                  <a:cubicBezTo>
                    <a:pt x="1822" y="313271"/>
                    <a:pt x="0" y="308871"/>
                    <a:pt x="0" y="304284"/>
                  </a:cubicBezTo>
                  <a:lnTo>
                    <a:pt x="0" y="17297"/>
                  </a:lnTo>
                  <a:cubicBezTo>
                    <a:pt x="0" y="12709"/>
                    <a:pt x="1822" y="8310"/>
                    <a:pt x="5066" y="5066"/>
                  </a:cubicBezTo>
                  <a:cubicBezTo>
                    <a:pt x="8310" y="1822"/>
                    <a:pt x="12709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2947130" cy="388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544530" y="1467926"/>
            <a:ext cx="9478145" cy="1889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58"/>
              </a:lnSpc>
            </a:pPr>
            <a:r>
              <a:rPr lang="nl-NL" sz="6000" dirty="0">
                <a:solidFill>
                  <a:srgbClr val="FFFFFF"/>
                </a:solidFill>
                <a:latin typeface="Agrandir Ultra-Bold"/>
              </a:rPr>
              <a:t>Gap Penelitian dan Kebaruan (Novelty)</a:t>
            </a:r>
            <a:endParaRPr lang="en-US" sz="6000" dirty="0">
              <a:solidFill>
                <a:srgbClr val="FFFFFF"/>
              </a:solidFill>
              <a:latin typeface="Agrandir Ultra-Bold"/>
            </a:endParaRPr>
          </a:p>
        </p:txBody>
      </p:sp>
      <p:sp>
        <p:nvSpPr>
          <p:cNvPr id="36" name="TextBox 36"/>
          <p:cNvSpPr txBox="1"/>
          <p:nvPr/>
        </p:nvSpPr>
        <p:spPr>
          <a:xfrm rot="-5400000">
            <a:off x="-2704876" y="5133228"/>
            <a:ext cx="7450691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dirty="0">
                <a:solidFill>
                  <a:srgbClr val="FFFFFF"/>
                </a:solidFill>
                <a:latin typeface="Montserrat"/>
              </a:rPr>
              <a:t>MAN 5 BANJAR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868719B-F983-6B77-649C-1B781A26922A}"/>
              </a:ext>
            </a:extLst>
          </p:cNvPr>
          <p:cNvSpPr txBox="1"/>
          <p:nvPr/>
        </p:nvSpPr>
        <p:spPr>
          <a:xfrm>
            <a:off x="2544530" y="3848100"/>
            <a:ext cx="8580670" cy="5194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b="1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Gap: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Studi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tentang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blue economy dan small-scale fisheries (SSF)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umumnya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fokus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pada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kebijakan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makro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efisiensi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produksi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belum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menyentuh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relasi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mikro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antara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buruh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pemilik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kapal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, dan pasar.</a:t>
            </a:r>
            <a:endParaRPr lang="en-US" sz="2000" dirty="0">
              <a:solidFill>
                <a:schemeClr val="bg1"/>
              </a:solidFill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b="1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Kebaruan</a:t>
            </a:r>
            <a:r>
              <a:rPr lang="en-ID" sz="2000" b="1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000" dirty="0">
              <a:solidFill>
                <a:schemeClr val="bg1"/>
              </a:solidFill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Menganalisis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1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politik</a:t>
            </a:r>
            <a:r>
              <a:rPr lang="en-ID" sz="2000" b="1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1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ID" sz="2000" b="1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(value capture)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tingkat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komunitas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pesisir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Mengintegrasikan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1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Blue Economy, SSF Guidelines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ID" sz="2000" b="1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pedagogi</a:t>
            </a:r>
            <a:r>
              <a:rPr lang="en-ID" sz="2000" b="1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1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kritis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membaca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keadilan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keberlanjutan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1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ID" sz="2000" b="1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empiris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wawancara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langsung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buruh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nelayan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pemilik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kapal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pemerintah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lokal</a:t>
            </a:r>
            <a:r>
              <a:rPr lang="en-ID" sz="2000" dirty="0">
                <a:solidFill>
                  <a:schemeClr val="bg1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latin typeface="Montserrat" panose="00000500000000000000" pitchFamily="2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5D38191D-0100-0BBD-3E34-33E92A08EF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234" y="1083778"/>
            <a:ext cx="5556714" cy="83350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6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77350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745638" y="571607"/>
            <a:ext cx="6457799" cy="9143786"/>
          </a:xfrm>
          <a:custGeom>
            <a:avLst/>
            <a:gdLst/>
            <a:ahLst/>
            <a:cxnLst/>
            <a:rect l="l" t="t" r="r" b="b"/>
            <a:pathLst>
              <a:path w="6457799" h="9143786">
                <a:moveTo>
                  <a:pt x="0" y="0"/>
                </a:moveTo>
                <a:lnTo>
                  <a:pt x="6457799" y="0"/>
                </a:lnTo>
                <a:lnTo>
                  <a:pt x="6457799" y="9143786"/>
                </a:lnTo>
                <a:lnTo>
                  <a:pt x="0" y="9143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95120" y="2601319"/>
            <a:ext cx="8115300" cy="5949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</a:rPr>
              <a:t>Blue Economy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merupakan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konsep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pembangunan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ekonomi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kelautan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yang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berfokus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pada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pemanfaatan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sumber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daya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laut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secara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berkelanjutan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dengan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tujuan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meningkatkan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kesejahteraan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masyarakat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pesisir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serta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menjaga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kelestarian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ekosistem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laut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melalui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tata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kelola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dan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inovasi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yang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ramah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lingkungan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.</a:t>
            </a:r>
          </a:p>
          <a:p>
            <a:pPr algn="l">
              <a:lnSpc>
                <a:spcPts val="3640"/>
              </a:lnSpc>
            </a:pPr>
            <a:endParaRPr lang="en-US" sz="2000" dirty="0">
              <a:solidFill>
                <a:srgbClr val="FFFFFF"/>
              </a:solidFill>
              <a:latin typeface="Montserrat"/>
            </a:endParaRPr>
          </a:p>
          <a:p>
            <a:pPr algn="l">
              <a:lnSpc>
                <a:spcPts val="3640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</a:rPr>
              <a:t>SSF Guidelines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adalah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pedoman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sukarela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dari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FAO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untuk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memastikan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keberlanjutan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perikanan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skala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kecil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melalui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perlindungan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hak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akses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nelayan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kecil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peningkatan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kesejahteraan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kesetaraan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gender,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serta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partisipasi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mereka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dalam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pengambilan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kebijakan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yang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menyangkut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sumber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daya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pesisir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706152"/>
            <a:ext cx="9921644" cy="888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16"/>
              </a:lnSpc>
            </a:pPr>
            <a:r>
              <a:rPr lang="fi-FI" sz="5400" dirty="0">
                <a:solidFill>
                  <a:srgbClr val="FFFFFF"/>
                </a:solidFill>
                <a:latin typeface="Agrandir Ultra-Bold"/>
              </a:rPr>
              <a:t>Theoritical Framework</a:t>
            </a:r>
            <a:endParaRPr lang="en-US" sz="5400" dirty="0">
              <a:solidFill>
                <a:srgbClr val="FFFFFF"/>
              </a:solidFill>
              <a:latin typeface="Agrandir Ultra-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28700" y="1028700"/>
            <a:ext cx="1430147" cy="412955"/>
          </a:xfrm>
          <a:custGeom>
            <a:avLst/>
            <a:gdLst/>
            <a:ahLst/>
            <a:cxnLst/>
            <a:rect l="l" t="t" r="r" b="b"/>
            <a:pathLst>
              <a:path w="1430147" h="412955">
                <a:moveTo>
                  <a:pt x="0" y="0"/>
                </a:moveTo>
                <a:lnTo>
                  <a:pt x="1430147" y="0"/>
                </a:lnTo>
                <a:lnTo>
                  <a:pt x="1430147" y="412955"/>
                </a:lnTo>
                <a:lnTo>
                  <a:pt x="0" y="4129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9031605"/>
            <a:ext cx="7450691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dirty="0">
                <a:solidFill>
                  <a:srgbClr val="FFFFFF"/>
                </a:solidFill>
                <a:latin typeface="Montserrat"/>
              </a:rPr>
              <a:t>MAN 5 BANJAR 2025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334750" y="838006"/>
            <a:ext cx="794343" cy="794343"/>
          </a:xfrm>
          <a:custGeom>
            <a:avLst/>
            <a:gdLst/>
            <a:ahLst/>
            <a:cxnLst/>
            <a:rect l="l" t="t" r="r" b="b"/>
            <a:pathLst>
              <a:path w="794343" h="794343">
                <a:moveTo>
                  <a:pt x="0" y="0"/>
                </a:moveTo>
                <a:lnTo>
                  <a:pt x="794343" y="0"/>
                </a:lnTo>
                <a:lnTo>
                  <a:pt x="794343" y="794343"/>
                </a:lnTo>
                <a:lnTo>
                  <a:pt x="0" y="7943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433688" y="991972"/>
            <a:ext cx="59646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E383C"/>
                </a:solidFill>
                <a:latin typeface="Montserrat Ultra-Bold"/>
              </a:rPr>
              <a:t>04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A8F82D-25E1-C019-1CA5-D9558FC201E6}"/>
              </a:ext>
            </a:extLst>
          </p:cNvPr>
          <p:cNvSpPr/>
          <p:nvPr/>
        </p:nvSpPr>
        <p:spPr>
          <a:xfrm>
            <a:off x="10745638" y="1706152"/>
            <a:ext cx="6018362" cy="6874696"/>
          </a:xfrm>
          <a:prstGeom prst="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78031" y="933250"/>
            <a:ext cx="202725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"/>
              </a:rPr>
              <a:t>Halaman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38200" y="4342881"/>
            <a:ext cx="7936735" cy="4587701"/>
            <a:chOff x="0" y="0"/>
            <a:chExt cx="1711907" cy="1208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11907" cy="1208283"/>
            </a:xfrm>
            <a:custGeom>
              <a:avLst/>
              <a:gdLst/>
              <a:ahLst/>
              <a:cxnLst/>
              <a:rect l="l" t="t" r="r" b="b"/>
              <a:pathLst>
                <a:path w="1711907" h="1208283">
                  <a:moveTo>
                    <a:pt x="60745" y="0"/>
                  </a:moveTo>
                  <a:lnTo>
                    <a:pt x="1651162" y="0"/>
                  </a:lnTo>
                  <a:cubicBezTo>
                    <a:pt x="1684711" y="0"/>
                    <a:pt x="1711907" y="27197"/>
                    <a:pt x="1711907" y="60745"/>
                  </a:cubicBezTo>
                  <a:lnTo>
                    <a:pt x="1711907" y="1147538"/>
                  </a:lnTo>
                  <a:cubicBezTo>
                    <a:pt x="1711907" y="1181087"/>
                    <a:pt x="1684711" y="1208283"/>
                    <a:pt x="1651162" y="1208283"/>
                  </a:cubicBezTo>
                  <a:lnTo>
                    <a:pt x="60745" y="1208283"/>
                  </a:lnTo>
                  <a:cubicBezTo>
                    <a:pt x="27197" y="1208283"/>
                    <a:pt x="0" y="1181087"/>
                    <a:pt x="0" y="1147538"/>
                  </a:cubicBezTo>
                  <a:lnTo>
                    <a:pt x="0" y="60745"/>
                  </a:lnTo>
                  <a:cubicBezTo>
                    <a:pt x="0" y="27197"/>
                    <a:pt x="27197" y="0"/>
                    <a:pt x="607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711907" cy="1274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13064" y="4342881"/>
            <a:ext cx="8089135" cy="4587701"/>
            <a:chOff x="0" y="0"/>
            <a:chExt cx="1711907" cy="120828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1907" cy="1208283"/>
            </a:xfrm>
            <a:custGeom>
              <a:avLst/>
              <a:gdLst/>
              <a:ahLst/>
              <a:cxnLst/>
              <a:rect l="l" t="t" r="r" b="b"/>
              <a:pathLst>
                <a:path w="1711907" h="1208283">
                  <a:moveTo>
                    <a:pt x="60745" y="0"/>
                  </a:moveTo>
                  <a:lnTo>
                    <a:pt x="1651162" y="0"/>
                  </a:lnTo>
                  <a:cubicBezTo>
                    <a:pt x="1684711" y="0"/>
                    <a:pt x="1711907" y="27197"/>
                    <a:pt x="1711907" y="60745"/>
                  </a:cubicBezTo>
                  <a:lnTo>
                    <a:pt x="1711907" y="1147538"/>
                  </a:lnTo>
                  <a:cubicBezTo>
                    <a:pt x="1711907" y="1181087"/>
                    <a:pt x="1684711" y="1208283"/>
                    <a:pt x="1651162" y="1208283"/>
                  </a:cubicBezTo>
                  <a:lnTo>
                    <a:pt x="60745" y="1208283"/>
                  </a:lnTo>
                  <a:cubicBezTo>
                    <a:pt x="27197" y="1208283"/>
                    <a:pt x="0" y="1181087"/>
                    <a:pt x="0" y="1147538"/>
                  </a:cubicBezTo>
                  <a:lnTo>
                    <a:pt x="0" y="60745"/>
                  </a:lnTo>
                  <a:cubicBezTo>
                    <a:pt x="0" y="27197"/>
                    <a:pt x="27197" y="0"/>
                    <a:pt x="607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711907" cy="1274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275037" y="989028"/>
            <a:ext cx="1430147" cy="412955"/>
          </a:xfrm>
          <a:custGeom>
            <a:avLst/>
            <a:gdLst/>
            <a:ahLst/>
            <a:cxnLst/>
            <a:rect l="l" t="t" r="r" b="b"/>
            <a:pathLst>
              <a:path w="1430147" h="412955">
                <a:moveTo>
                  <a:pt x="0" y="0"/>
                </a:moveTo>
                <a:lnTo>
                  <a:pt x="1430147" y="0"/>
                </a:lnTo>
                <a:lnTo>
                  <a:pt x="1430147" y="412955"/>
                </a:lnTo>
                <a:lnTo>
                  <a:pt x="0" y="412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218620" y="798334"/>
            <a:ext cx="794343" cy="794343"/>
          </a:xfrm>
          <a:custGeom>
            <a:avLst/>
            <a:gdLst/>
            <a:ahLst/>
            <a:cxnLst/>
            <a:rect l="l" t="t" r="r" b="b"/>
            <a:pathLst>
              <a:path w="794343" h="794343">
                <a:moveTo>
                  <a:pt x="0" y="0"/>
                </a:moveTo>
                <a:lnTo>
                  <a:pt x="794343" y="0"/>
                </a:lnTo>
                <a:lnTo>
                  <a:pt x="794343" y="794343"/>
                </a:lnTo>
                <a:lnTo>
                  <a:pt x="0" y="79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809969" y="3627864"/>
            <a:ext cx="1430034" cy="1430034"/>
          </a:xfrm>
          <a:custGeom>
            <a:avLst/>
            <a:gdLst/>
            <a:ahLst/>
            <a:cxnLst/>
            <a:rect l="l" t="t" r="r" b="b"/>
            <a:pathLst>
              <a:path w="1430034" h="1430034">
                <a:moveTo>
                  <a:pt x="0" y="0"/>
                </a:moveTo>
                <a:lnTo>
                  <a:pt x="1430034" y="0"/>
                </a:lnTo>
                <a:lnTo>
                  <a:pt x="1430034" y="1430034"/>
                </a:lnTo>
                <a:lnTo>
                  <a:pt x="0" y="14300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047997" y="3627864"/>
            <a:ext cx="1430034" cy="1430034"/>
          </a:xfrm>
          <a:custGeom>
            <a:avLst/>
            <a:gdLst/>
            <a:ahLst/>
            <a:cxnLst/>
            <a:rect l="l" t="t" r="r" b="b"/>
            <a:pathLst>
              <a:path w="1430034" h="1430034">
                <a:moveTo>
                  <a:pt x="0" y="0"/>
                </a:moveTo>
                <a:lnTo>
                  <a:pt x="1430034" y="0"/>
                </a:lnTo>
                <a:lnTo>
                  <a:pt x="1430034" y="1430034"/>
                </a:lnTo>
                <a:lnTo>
                  <a:pt x="0" y="14300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19200" y="5298556"/>
            <a:ext cx="6940497" cy="320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2800"/>
              </a:lnSpc>
              <a:buFont typeface="+mj-lt"/>
              <a:buAutoNum type="arabicPeriod"/>
            </a:pP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Bagaimana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relasi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modal–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kerja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membentuk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sistem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bagi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hasil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kontrak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kerja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dan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mekanisme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harga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?</a:t>
            </a:r>
          </a:p>
          <a:p>
            <a:pPr marL="457200" indent="-457200">
              <a:lnSpc>
                <a:spcPts val="2800"/>
              </a:lnSpc>
              <a:buFont typeface="+mj-lt"/>
              <a:buAutoNum type="arabicPeriod"/>
            </a:pP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Bagaimana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prinsip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Blue Economy dan SSF Guidelines (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keadilan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partisipasi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perlindungan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sosial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keberlanjutan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)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dinegosiasikan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dalam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praktik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harian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?</a:t>
            </a:r>
          </a:p>
          <a:p>
            <a:pPr marL="457200" indent="-457200">
              <a:lnSpc>
                <a:spcPts val="2800"/>
              </a:lnSpc>
              <a:buFont typeface="+mj-lt"/>
              <a:buAutoNum type="arabicPeriod"/>
            </a:pP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Intervensi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kelembagaan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apa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yang paling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potensial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memperkuat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daya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tawar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buruh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dan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keberlanjutan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ekologis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28303" y="5298556"/>
            <a:ext cx="7169097" cy="2487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2800"/>
              </a:lnSpc>
              <a:buFont typeface="+mj-lt"/>
              <a:buAutoNum type="arabicPeriod"/>
            </a:pP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Mengungkap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dinamika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ketimpangan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dalam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sistem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perikanan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skala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kecil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.</a:t>
            </a:r>
          </a:p>
          <a:p>
            <a:pPr marL="457200" indent="-457200">
              <a:lnSpc>
                <a:spcPts val="2800"/>
              </a:lnSpc>
              <a:buFont typeface="+mj-lt"/>
              <a:buAutoNum type="arabicPeriod"/>
            </a:pP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Menganalisis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implementasi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Blue Economy dan SSF Guidelines (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keadilan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partisipasi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perlindungan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sosial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keberlanjutan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) di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perikanan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lokal</a:t>
            </a:r>
            <a:endParaRPr lang="en-US" sz="2000" dirty="0">
              <a:solidFill>
                <a:srgbClr val="FFFFFF"/>
              </a:solidFill>
              <a:latin typeface="Montserrat"/>
            </a:endParaRPr>
          </a:p>
          <a:p>
            <a:pPr marL="457200" indent="-457200">
              <a:lnSpc>
                <a:spcPts val="2800"/>
              </a:lnSpc>
              <a:buFont typeface="+mj-lt"/>
              <a:buAutoNum type="arabicPeriod"/>
            </a:pP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Menawarkan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model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kelembagaan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menuju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Blue Economy yang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adil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 dan </a:t>
            </a:r>
            <a:r>
              <a:rPr lang="en-US" sz="2000" dirty="0" err="1">
                <a:solidFill>
                  <a:srgbClr val="FFFFFF"/>
                </a:solidFill>
                <a:latin typeface="Montserrat"/>
              </a:rPr>
              <a:t>berkelanjutan</a:t>
            </a:r>
            <a:r>
              <a:rPr lang="en-US" sz="2000" dirty="0">
                <a:solidFill>
                  <a:srgbClr val="FFFFFF"/>
                </a:solidFill>
                <a:latin typeface="Montserrat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70441" y="2080149"/>
            <a:ext cx="12347117" cy="753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3"/>
              </a:lnSpc>
            </a:pPr>
            <a:r>
              <a:rPr lang="en-US" sz="4000" dirty="0" err="1">
                <a:solidFill>
                  <a:srgbClr val="FFFFFF"/>
                </a:solidFill>
                <a:latin typeface="Agrandir Ultra-Bold"/>
              </a:rPr>
              <a:t>Rumusan</a:t>
            </a:r>
            <a:r>
              <a:rPr lang="en-US" sz="4000" dirty="0">
                <a:solidFill>
                  <a:srgbClr val="FFFFFF"/>
                </a:solidFill>
                <a:latin typeface="Agrandir Ultra-Bold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Agrandir Ultra-Bold"/>
              </a:rPr>
              <a:t>Masalah</a:t>
            </a:r>
            <a:r>
              <a:rPr lang="en-US" sz="4000" dirty="0">
                <a:solidFill>
                  <a:srgbClr val="FFFFFF"/>
                </a:solidFill>
                <a:latin typeface="Agrandir Ultra-Bold"/>
              </a:rPr>
              <a:t> dan Tujuan </a:t>
            </a:r>
            <a:r>
              <a:rPr lang="en-US" sz="4000" dirty="0" err="1">
                <a:solidFill>
                  <a:srgbClr val="FFFFFF"/>
                </a:solidFill>
                <a:latin typeface="Agrandir Ultra-Bold"/>
              </a:rPr>
              <a:t>Penelitian</a:t>
            </a:r>
            <a:endParaRPr lang="en-US" sz="4000" dirty="0">
              <a:solidFill>
                <a:srgbClr val="FFFFFF"/>
              </a:solidFill>
              <a:latin typeface="Agrandir Ultra-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5317559" y="933250"/>
            <a:ext cx="59646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 Ultra-Bold"/>
              </a:rPr>
              <a:t>05</a:t>
            </a:r>
          </a:p>
        </p:txBody>
      </p:sp>
      <p:sp>
        <p:nvSpPr>
          <p:cNvPr id="17" name="AutoShape 17"/>
          <p:cNvSpPr/>
          <p:nvPr/>
        </p:nvSpPr>
        <p:spPr>
          <a:xfrm>
            <a:off x="2429992" y="9712063"/>
            <a:ext cx="13737927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C3F8D49-08F3-6284-DEAC-EF83F14CC0D7}"/>
              </a:ext>
            </a:extLst>
          </p:cNvPr>
          <p:cNvSpPr/>
          <p:nvPr/>
        </p:nvSpPr>
        <p:spPr>
          <a:xfrm>
            <a:off x="11095833" y="-7620"/>
            <a:ext cx="7391400" cy="104775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16230600" cy="8425201"/>
            <a:chOff x="0" y="0"/>
            <a:chExt cx="4274726" cy="22189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74726" cy="2218983"/>
            </a:xfrm>
            <a:custGeom>
              <a:avLst/>
              <a:gdLst/>
              <a:ahLst/>
              <a:cxnLst/>
              <a:rect l="l" t="t" r="r" b="b"/>
              <a:pathLst>
                <a:path w="4274726" h="221898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4656"/>
                  </a:lnTo>
                  <a:cubicBezTo>
                    <a:pt x="4274726" y="2201108"/>
                    <a:pt x="4272163" y="2207296"/>
                    <a:pt x="4267601" y="2211858"/>
                  </a:cubicBezTo>
                  <a:cubicBezTo>
                    <a:pt x="4263039" y="2216420"/>
                    <a:pt x="4256851" y="2218983"/>
                    <a:pt x="4250399" y="2218983"/>
                  </a:cubicBezTo>
                  <a:lnTo>
                    <a:pt x="24327" y="2218983"/>
                  </a:lnTo>
                  <a:cubicBezTo>
                    <a:pt x="10891" y="2218983"/>
                    <a:pt x="0" y="2208092"/>
                    <a:pt x="0" y="219465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4274726" cy="2285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938396" y="1754485"/>
            <a:ext cx="8115300" cy="86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FFFFFF"/>
                </a:solidFill>
                <a:latin typeface="Agrandir Ultra-Bold"/>
              </a:rPr>
              <a:t>Jenis </a:t>
            </a:r>
            <a:r>
              <a:rPr lang="en-US" sz="2800" dirty="0" err="1">
                <a:solidFill>
                  <a:srgbClr val="FFFFFF"/>
                </a:solidFill>
                <a:latin typeface="Agrandir Ultra-Bold"/>
              </a:rPr>
              <a:t>Penelitian</a:t>
            </a:r>
            <a:r>
              <a:rPr lang="en-US" sz="2800" dirty="0">
                <a:solidFill>
                  <a:srgbClr val="FFFFFF"/>
                </a:solidFill>
                <a:latin typeface="Agrandir Ultra-Bold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Agrandir Ultra-Bold"/>
              </a:rPr>
              <a:t>Sumber</a:t>
            </a:r>
            <a:r>
              <a:rPr lang="en-US" sz="2800" dirty="0">
                <a:solidFill>
                  <a:srgbClr val="FFFFFF"/>
                </a:solidFill>
                <a:latin typeface="Agrandir Ultra-Bold"/>
              </a:rPr>
              <a:t> Data, dan Teknik </a:t>
            </a:r>
            <a:r>
              <a:rPr lang="en-US" sz="2800" dirty="0" err="1">
                <a:solidFill>
                  <a:srgbClr val="FFFFFF"/>
                </a:solidFill>
                <a:latin typeface="Agrandir Ultra-Bold"/>
              </a:rPr>
              <a:t>Pengumpulan</a:t>
            </a:r>
            <a:r>
              <a:rPr lang="en-US" sz="2800" dirty="0">
                <a:solidFill>
                  <a:srgbClr val="FFFFFF"/>
                </a:solidFill>
                <a:latin typeface="Agrandir Ultra-Bold"/>
              </a:rPr>
              <a:t> Data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24000" y="2994155"/>
            <a:ext cx="9455832" cy="2846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Pendekatan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: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Kualitatif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dengan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strategi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studi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kasus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(Creswell &amp; Poth, 2016).</a:t>
            </a:r>
          </a:p>
          <a:p>
            <a:pPr algn="l">
              <a:lnSpc>
                <a:spcPts val="2799"/>
              </a:lnSpc>
            </a:pPr>
            <a:r>
              <a:rPr lang="en-US" sz="1999" dirty="0">
                <a:solidFill>
                  <a:srgbClr val="FFFFFF"/>
                </a:solidFill>
                <a:latin typeface="Montserrat"/>
              </a:rPr>
              <a:t>Lokasi: Muara Barito–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Aluh-Aluh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Kabupaten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Banjar, Kalimantan Selatan.</a:t>
            </a:r>
          </a:p>
          <a:p>
            <a:pPr algn="l">
              <a:lnSpc>
                <a:spcPts val="2799"/>
              </a:lnSpc>
            </a:pP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Partisipan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:</a:t>
            </a:r>
          </a:p>
          <a:p>
            <a:pPr algn="l">
              <a:lnSpc>
                <a:spcPts val="2799"/>
              </a:lnSpc>
            </a:pPr>
            <a:r>
              <a:rPr lang="en-US" sz="1999" dirty="0">
                <a:solidFill>
                  <a:srgbClr val="FFFFFF"/>
                </a:solidFill>
                <a:latin typeface="Montserrat"/>
              </a:rPr>
              <a:t>o	12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buruh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nelayan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(N01–N12)</a:t>
            </a:r>
          </a:p>
          <a:p>
            <a:pPr algn="l">
              <a:lnSpc>
                <a:spcPts val="2799"/>
              </a:lnSpc>
            </a:pPr>
            <a:r>
              <a:rPr lang="en-US" sz="1999" dirty="0">
                <a:solidFill>
                  <a:srgbClr val="FFFFFF"/>
                </a:solidFill>
                <a:latin typeface="Montserrat"/>
              </a:rPr>
              <a:t>o	5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pemilik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kapal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/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pemodal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(B01–B05)</a:t>
            </a:r>
          </a:p>
          <a:p>
            <a:pPr algn="l">
              <a:lnSpc>
                <a:spcPts val="2799"/>
              </a:lnSpc>
            </a:pPr>
            <a:r>
              <a:rPr lang="en-US" sz="1999" dirty="0">
                <a:solidFill>
                  <a:srgbClr val="FFFFFF"/>
                </a:solidFill>
                <a:latin typeface="Montserrat"/>
              </a:rPr>
              <a:t>o	4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pejabat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pemerintah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(P01–P04).</a:t>
            </a:r>
          </a:p>
          <a:p>
            <a:pPr algn="l">
              <a:lnSpc>
                <a:spcPts val="2799"/>
              </a:lnSpc>
            </a:pPr>
            <a:r>
              <a:rPr lang="en-US" sz="1999" dirty="0">
                <a:solidFill>
                  <a:srgbClr val="FFFFFF"/>
                </a:solidFill>
                <a:latin typeface="Montserrat"/>
              </a:rPr>
              <a:t>Teknik: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Wawancara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mendalam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,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observasi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partisipan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, dan FGD (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diskusi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kelompok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terarah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).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13674" y="6218215"/>
            <a:ext cx="9337474" cy="2128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Analisis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dilakukan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secara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tematik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dalam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siklus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kondensasi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data,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penyajian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dan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verifikasi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atau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penarikan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simpulan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(Miles et al., 2018).</a:t>
            </a:r>
          </a:p>
          <a:p>
            <a:pPr algn="l">
              <a:lnSpc>
                <a:spcPts val="2799"/>
              </a:lnSpc>
            </a:pP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Validitas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: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Triangulasi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sumber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dan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metode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, Member checking, Audit trail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dokumentatif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.</a:t>
            </a:r>
          </a:p>
          <a:p>
            <a:pPr algn="l">
              <a:lnSpc>
                <a:spcPts val="2799"/>
              </a:lnSpc>
            </a:pPr>
            <a:r>
              <a:rPr lang="en-US" sz="1999" dirty="0">
                <a:solidFill>
                  <a:srgbClr val="FFFFFF"/>
                </a:solidFill>
                <a:latin typeface="Montserrat"/>
              </a:rPr>
              <a:t>Etika: Informed consent,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anonimitas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, dan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sensitivitas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sosial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–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kultural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dijaga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;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peneliti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bersikap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reflektif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dan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menghormati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 norma </a:t>
            </a:r>
            <a:r>
              <a:rPr lang="en-US" sz="1999" dirty="0" err="1">
                <a:solidFill>
                  <a:srgbClr val="FFFFFF"/>
                </a:solidFill>
                <a:latin typeface="Montserrat"/>
              </a:rPr>
              <a:t>lokal</a:t>
            </a:r>
            <a:r>
              <a:rPr lang="en-US" sz="1999" dirty="0">
                <a:solidFill>
                  <a:srgbClr val="FFFFFF"/>
                </a:solidFill>
                <a:latin typeface="Montserrat"/>
              </a:rPr>
              <a:t>.</a:t>
            </a: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11664358" y="4630800"/>
            <a:ext cx="11189884" cy="1221002"/>
            <a:chOff x="0" y="0"/>
            <a:chExt cx="2947130" cy="3215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47130" cy="321581"/>
            </a:xfrm>
            <a:custGeom>
              <a:avLst/>
              <a:gdLst/>
              <a:ahLst/>
              <a:cxnLst/>
              <a:rect l="l" t="t" r="r" b="b"/>
              <a:pathLst>
                <a:path w="2947130" h="321581">
                  <a:moveTo>
                    <a:pt x="17297" y="0"/>
                  </a:moveTo>
                  <a:lnTo>
                    <a:pt x="2929833" y="0"/>
                  </a:lnTo>
                  <a:cubicBezTo>
                    <a:pt x="2934421" y="0"/>
                    <a:pt x="2938820" y="1822"/>
                    <a:pt x="2942064" y="5066"/>
                  </a:cubicBezTo>
                  <a:cubicBezTo>
                    <a:pt x="2945308" y="8310"/>
                    <a:pt x="2947130" y="12709"/>
                    <a:pt x="2947130" y="17297"/>
                  </a:cubicBezTo>
                  <a:lnTo>
                    <a:pt x="2947130" y="304284"/>
                  </a:lnTo>
                  <a:cubicBezTo>
                    <a:pt x="2947130" y="308871"/>
                    <a:pt x="2945308" y="313271"/>
                    <a:pt x="2942064" y="316515"/>
                  </a:cubicBezTo>
                  <a:cubicBezTo>
                    <a:pt x="2938820" y="319758"/>
                    <a:pt x="2934421" y="321581"/>
                    <a:pt x="2929833" y="321581"/>
                  </a:cubicBezTo>
                  <a:lnTo>
                    <a:pt x="17297" y="321581"/>
                  </a:lnTo>
                  <a:cubicBezTo>
                    <a:pt x="12709" y="321581"/>
                    <a:pt x="8310" y="319758"/>
                    <a:pt x="5066" y="316515"/>
                  </a:cubicBezTo>
                  <a:cubicBezTo>
                    <a:pt x="1822" y="313271"/>
                    <a:pt x="0" y="308871"/>
                    <a:pt x="0" y="304284"/>
                  </a:cubicBezTo>
                  <a:lnTo>
                    <a:pt x="0" y="17297"/>
                  </a:lnTo>
                  <a:cubicBezTo>
                    <a:pt x="0" y="12709"/>
                    <a:pt x="1822" y="8310"/>
                    <a:pt x="5066" y="5066"/>
                  </a:cubicBezTo>
                  <a:cubicBezTo>
                    <a:pt x="8310" y="1822"/>
                    <a:pt x="12709" y="0"/>
                    <a:pt x="17297" y="0"/>
                  </a:cubicBezTo>
                  <a:close/>
                </a:path>
              </a:pathLst>
            </a:custGeom>
            <a:solidFill>
              <a:srgbClr val="0E643D"/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2947130" cy="388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 rot="5400000">
            <a:off x="13542185" y="4747642"/>
            <a:ext cx="7450691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dirty="0">
                <a:solidFill>
                  <a:srgbClr val="FFFFFF"/>
                </a:solidFill>
                <a:latin typeface="Montserrat"/>
              </a:rPr>
              <a:t>MAN 5 BANJAR</a:t>
            </a:r>
          </a:p>
        </p:txBody>
      </p:sp>
      <p:sp>
        <p:nvSpPr>
          <p:cNvPr id="14" name="Freeform 14"/>
          <p:cNvSpPr/>
          <p:nvPr/>
        </p:nvSpPr>
        <p:spPr>
          <a:xfrm>
            <a:off x="9091981" y="82296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415896" y="602111"/>
            <a:ext cx="853178" cy="853178"/>
          </a:xfrm>
          <a:custGeom>
            <a:avLst/>
            <a:gdLst/>
            <a:ahLst/>
            <a:cxnLst/>
            <a:rect l="l" t="t" r="r" b="b"/>
            <a:pathLst>
              <a:path w="853178" h="853178">
                <a:moveTo>
                  <a:pt x="0" y="0"/>
                </a:moveTo>
                <a:lnTo>
                  <a:pt x="853178" y="0"/>
                </a:lnTo>
                <a:lnTo>
                  <a:pt x="853178" y="853178"/>
                </a:lnTo>
                <a:lnTo>
                  <a:pt x="0" y="8531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070837" y="9258300"/>
            <a:ext cx="3628965" cy="349288"/>
          </a:xfrm>
          <a:custGeom>
            <a:avLst/>
            <a:gdLst/>
            <a:ahLst/>
            <a:cxnLst/>
            <a:rect l="l" t="t" r="r" b="b"/>
            <a:pathLst>
              <a:path w="3628965" h="349288">
                <a:moveTo>
                  <a:pt x="0" y="0"/>
                </a:moveTo>
                <a:lnTo>
                  <a:pt x="3628965" y="0"/>
                </a:lnTo>
                <a:lnTo>
                  <a:pt x="3628965" y="349288"/>
                </a:lnTo>
                <a:lnTo>
                  <a:pt x="0" y="3492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862129" y="8638601"/>
            <a:ext cx="794343" cy="794343"/>
          </a:xfrm>
          <a:custGeom>
            <a:avLst/>
            <a:gdLst/>
            <a:ahLst/>
            <a:cxnLst/>
            <a:rect l="l" t="t" r="r" b="b"/>
            <a:pathLst>
              <a:path w="794343" h="794343">
                <a:moveTo>
                  <a:pt x="0" y="0"/>
                </a:moveTo>
                <a:lnTo>
                  <a:pt x="794342" y="0"/>
                </a:lnTo>
                <a:lnTo>
                  <a:pt x="794342" y="794343"/>
                </a:lnTo>
                <a:lnTo>
                  <a:pt x="0" y="7943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961067" y="8792567"/>
            <a:ext cx="59646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1E383C"/>
                </a:solidFill>
                <a:latin typeface="Montserrat Ultra-Bold"/>
              </a:rPr>
              <a:t>06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330148C-8BD5-92D2-6EE3-7AB57DAF0C57}"/>
              </a:ext>
            </a:extLst>
          </p:cNvPr>
          <p:cNvSpPr/>
          <p:nvPr/>
        </p:nvSpPr>
        <p:spPr>
          <a:xfrm>
            <a:off x="-609600" y="3870617"/>
            <a:ext cx="6628807" cy="927388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/>
          <p:cNvGrpSpPr/>
          <p:nvPr/>
        </p:nvGrpSpPr>
        <p:grpSpPr>
          <a:xfrm>
            <a:off x="8822017" y="913232"/>
            <a:ext cx="10263428" cy="2545766"/>
            <a:chOff x="0" y="0"/>
            <a:chExt cx="2703125" cy="6704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3125" cy="670490"/>
            </a:xfrm>
            <a:custGeom>
              <a:avLst/>
              <a:gdLst/>
              <a:ahLst/>
              <a:cxnLst/>
              <a:rect l="l" t="t" r="r" b="b"/>
              <a:pathLst>
                <a:path w="2703125" h="670490">
                  <a:moveTo>
                    <a:pt x="38470" y="0"/>
                  </a:moveTo>
                  <a:lnTo>
                    <a:pt x="2664655" y="0"/>
                  </a:lnTo>
                  <a:cubicBezTo>
                    <a:pt x="2685901" y="0"/>
                    <a:pt x="2703125" y="17224"/>
                    <a:pt x="2703125" y="38470"/>
                  </a:cubicBezTo>
                  <a:lnTo>
                    <a:pt x="2703125" y="632020"/>
                  </a:lnTo>
                  <a:cubicBezTo>
                    <a:pt x="2703125" y="653266"/>
                    <a:pt x="2685901" y="670490"/>
                    <a:pt x="2664655" y="670490"/>
                  </a:cubicBezTo>
                  <a:lnTo>
                    <a:pt x="38470" y="670490"/>
                  </a:lnTo>
                  <a:cubicBezTo>
                    <a:pt x="17224" y="670490"/>
                    <a:pt x="0" y="653266"/>
                    <a:pt x="0" y="632020"/>
                  </a:cubicBezTo>
                  <a:lnTo>
                    <a:pt x="0" y="38470"/>
                  </a:lnTo>
                  <a:cubicBezTo>
                    <a:pt x="0" y="17224"/>
                    <a:pt x="17224" y="0"/>
                    <a:pt x="38470" y="0"/>
                  </a:cubicBezTo>
                  <a:close/>
                </a:path>
              </a:pathLst>
            </a:custGeom>
            <a:solidFill>
              <a:srgbClr val="0E643D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703125" cy="737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822017" y="3870617"/>
            <a:ext cx="10263428" cy="2545766"/>
            <a:chOff x="0" y="0"/>
            <a:chExt cx="2703125" cy="6704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03125" cy="670490"/>
            </a:xfrm>
            <a:custGeom>
              <a:avLst/>
              <a:gdLst/>
              <a:ahLst/>
              <a:cxnLst/>
              <a:rect l="l" t="t" r="r" b="b"/>
              <a:pathLst>
                <a:path w="2703125" h="670490">
                  <a:moveTo>
                    <a:pt x="38470" y="0"/>
                  </a:moveTo>
                  <a:lnTo>
                    <a:pt x="2664655" y="0"/>
                  </a:lnTo>
                  <a:cubicBezTo>
                    <a:pt x="2685901" y="0"/>
                    <a:pt x="2703125" y="17224"/>
                    <a:pt x="2703125" y="38470"/>
                  </a:cubicBezTo>
                  <a:lnTo>
                    <a:pt x="2703125" y="632020"/>
                  </a:lnTo>
                  <a:cubicBezTo>
                    <a:pt x="2703125" y="653266"/>
                    <a:pt x="2685901" y="670490"/>
                    <a:pt x="2664655" y="670490"/>
                  </a:cubicBezTo>
                  <a:lnTo>
                    <a:pt x="38470" y="670490"/>
                  </a:lnTo>
                  <a:cubicBezTo>
                    <a:pt x="17224" y="670490"/>
                    <a:pt x="0" y="653266"/>
                    <a:pt x="0" y="632020"/>
                  </a:cubicBezTo>
                  <a:lnTo>
                    <a:pt x="0" y="38470"/>
                  </a:lnTo>
                  <a:cubicBezTo>
                    <a:pt x="0" y="17224"/>
                    <a:pt x="17224" y="0"/>
                    <a:pt x="384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E643D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2703125" cy="737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435285" y="1477400"/>
            <a:ext cx="1417429" cy="1417429"/>
          </a:xfrm>
          <a:custGeom>
            <a:avLst/>
            <a:gdLst/>
            <a:ahLst/>
            <a:cxnLst/>
            <a:rect l="l" t="t" r="r" b="b"/>
            <a:pathLst>
              <a:path w="1417429" h="1417429">
                <a:moveTo>
                  <a:pt x="0" y="0"/>
                </a:moveTo>
                <a:lnTo>
                  <a:pt x="1417430" y="0"/>
                </a:lnTo>
                <a:lnTo>
                  <a:pt x="1417430" y="1417430"/>
                </a:lnTo>
                <a:lnTo>
                  <a:pt x="0" y="14174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435285" y="4434785"/>
            <a:ext cx="1417429" cy="1417429"/>
          </a:xfrm>
          <a:custGeom>
            <a:avLst/>
            <a:gdLst/>
            <a:ahLst/>
            <a:cxnLst/>
            <a:rect l="l" t="t" r="r" b="b"/>
            <a:pathLst>
              <a:path w="1417429" h="1417429">
                <a:moveTo>
                  <a:pt x="0" y="0"/>
                </a:moveTo>
                <a:lnTo>
                  <a:pt x="1417430" y="0"/>
                </a:lnTo>
                <a:lnTo>
                  <a:pt x="1417430" y="1417430"/>
                </a:lnTo>
                <a:lnTo>
                  <a:pt x="0" y="14174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789433" y="2304619"/>
            <a:ext cx="3547596" cy="3547596"/>
          </a:xfrm>
          <a:custGeom>
            <a:avLst/>
            <a:gdLst/>
            <a:ahLst/>
            <a:cxnLst/>
            <a:rect l="l" t="t" r="r" b="b"/>
            <a:pathLst>
              <a:path w="3547596" h="3547596">
                <a:moveTo>
                  <a:pt x="0" y="0"/>
                </a:moveTo>
                <a:lnTo>
                  <a:pt x="3547596" y="0"/>
                </a:lnTo>
                <a:lnTo>
                  <a:pt x="3547596" y="3547596"/>
                </a:lnTo>
                <a:lnTo>
                  <a:pt x="0" y="35475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58163" y="1115593"/>
            <a:ext cx="7793317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800" dirty="0" err="1">
                <a:solidFill>
                  <a:srgbClr val="000000"/>
                </a:solidFill>
                <a:latin typeface="Agrandir Bold"/>
              </a:rPr>
              <a:t>Temuan</a:t>
            </a:r>
            <a:r>
              <a:rPr lang="en-US" sz="4800" dirty="0">
                <a:solidFill>
                  <a:srgbClr val="000000"/>
                </a:solidFill>
                <a:latin typeface="Agrandir Bold"/>
              </a:rPr>
              <a:t> RQ1 – </a:t>
            </a:r>
            <a:r>
              <a:rPr lang="en-US" sz="4800" dirty="0" err="1">
                <a:solidFill>
                  <a:srgbClr val="000000"/>
                </a:solidFill>
                <a:latin typeface="Agrandir Bold"/>
              </a:rPr>
              <a:t>Relasi</a:t>
            </a:r>
            <a:r>
              <a:rPr lang="en-US" sz="4800" dirty="0">
                <a:solidFill>
                  <a:srgbClr val="000000"/>
                </a:solidFill>
                <a:latin typeface="Agrandir Bold"/>
              </a:rPr>
              <a:t> Modal–</a:t>
            </a:r>
            <a:r>
              <a:rPr lang="en-US" sz="4800" dirty="0" err="1">
                <a:solidFill>
                  <a:srgbClr val="000000"/>
                </a:solidFill>
                <a:latin typeface="Agrandir Bold"/>
              </a:rPr>
              <a:t>Kerja</a:t>
            </a:r>
            <a:r>
              <a:rPr lang="en-US" sz="4800" dirty="0">
                <a:solidFill>
                  <a:srgbClr val="000000"/>
                </a:solidFill>
                <a:latin typeface="Agrandir Bold"/>
              </a:rPr>
              <a:t> dan </a:t>
            </a:r>
            <a:r>
              <a:rPr lang="en-US" sz="4800" dirty="0" err="1">
                <a:solidFill>
                  <a:srgbClr val="000000"/>
                </a:solidFill>
                <a:latin typeface="Agrandir Bold"/>
              </a:rPr>
              <a:t>Distribusi</a:t>
            </a:r>
            <a:r>
              <a:rPr lang="en-US" sz="4800" dirty="0">
                <a:solidFill>
                  <a:srgbClr val="000000"/>
                </a:solidFill>
                <a:latin typeface="Agrandir Bold"/>
              </a:rPr>
              <a:t> Nilai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98099" y="1381289"/>
            <a:ext cx="7632701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ID" sz="2400" dirty="0" err="1">
                <a:solidFill>
                  <a:schemeClr val="bg1"/>
                </a:solidFill>
              </a:rPr>
              <a:t>Sistem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bagi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hasil</a:t>
            </a:r>
            <a:r>
              <a:rPr lang="en-ID" sz="2400" dirty="0">
                <a:solidFill>
                  <a:schemeClr val="bg1"/>
                </a:solidFill>
              </a:rPr>
              <a:t> di Muara Barito–</a:t>
            </a:r>
            <a:r>
              <a:rPr lang="en-ID" sz="2400" dirty="0" err="1">
                <a:solidFill>
                  <a:schemeClr val="bg1"/>
                </a:solidFill>
              </a:rPr>
              <a:t>Aluh-Aluh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dikendalikan</a:t>
            </a:r>
            <a:r>
              <a:rPr lang="en-ID" sz="2400" dirty="0">
                <a:solidFill>
                  <a:schemeClr val="bg1"/>
                </a:solidFill>
              </a:rPr>
              <a:t> oleh </a:t>
            </a:r>
            <a:r>
              <a:rPr lang="en-ID" sz="2400" dirty="0" err="1">
                <a:solidFill>
                  <a:schemeClr val="bg1"/>
                </a:solidFill>
              </a:rPr>
              <a:t>pemilik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kapal</a:t>
            </a:r>
            <a:r>
              <a:rPr lang="en-ID" sz="2400" dirty="0">
                <a:solidFill>
                  <a:schemeClr val="bg1"/>
                </a:solidFill>
              </a:rPr>
              <a:t> dan </a:t>
            </a:r>
            <a:r>
              <a:rPr lang="en-ID" sz="2400" dirty="0" err="1">
                <a:solidFill>
                  <a:schemeClr val="bg1"/>
                </a:solidFill>
              </a:rPr>
              <a:t>dilegitimasi</a:t>
            </a:r>
            <a:r>
              <a:rPr lang="en-ID" sz="2400" dirty="0">
                <a:solidFill>
                  <a:schemeClr val="bg1"/>
                </a:solidFill>
              </a:rPr>
              <a:t> oleh </a:t>
            </a:r>
            <a:r>
              <a:rPr lang="en-ID" sz="2400" dirty="0" err="1">
                <a:solidFill>
                  <a:schemeClr val="bg1"/>
                </a:solidFill>
              </a:rPr>
              <a:t>tradisi</a:t>
            </a:r>
            <a:r>
              <a:rPr lang="en-ID" sz="2400" dirty="0">
                <a:solidFill>
                  <a:schemeClr val="bg1"/>
                </a:solidFill>
              </a:rPr>
              <a:t>. </a:t>
            </a:r>
            <a:r>
              <a:rPr lang="en-ID" sz="2400" dirty="0" err="1">
                <a:solidFill>
                  <a:schemeClr val="bg1"/>
                </a:solidFill>
              </a:rPr>
              <a:t>Buruh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menerima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pembagian</a:t>
            </a:r>
            <a:r>
              <a:rPr lang="en-ID" sz="2400" dirty="0">
                <a:solidFill>
                  <a:schemeClr val="bg1"/>
                </a:solidFill>
              </a:rPr>
              <a:t> yang </a:t>
            </a:r>
            <a:r>
              <a:rPr lang="en-ID" sz="2400" dirty="0" err="1">
                <a:solidFill>
                  <a:schemeClr val="bg1"/>
                </a:solidFill>
              </a:rPr>
              <a:t>tidak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setara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karena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dianggap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sebagai</a:t>
            </a:r>
            <a:r>
              <a:rPr lang="en-ID" sz="2400" dirty="0">
                <a:solidFill>
                  <a:schemeClr val="bg1"/>
                </a:solidFill>
              </a:rPr>
              <a:t> “</a:t>
            </a:r>
            <a:r>
              <a:rPr lang="en-ID" sz="2400" dirty="0" err="1">
                <a:solidFill>
                  <a:schemeClr val="bg1"/>
                </a:solidFill>
              </a:rPr>
              <a:t>aturan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hidup</a:t>
            </a:r>
            <a:r>
              <a:rPr lang="en-ID" sz="2400" dirty="0">
                <a:solidFill>
                  <a:schemeClr val="bg1"/>
                </a:solidFill>
              </a:rPr>
              <a:t>.”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069661" y="3999781"/>
            <a:ext cx="7761139" cy="2575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Bagi</a:t>
            </a:r>
            <a:r>
              <a:rPr lang="en-ID" sz="2400" dirty="0"/>
              <a:t> </a:t>
            </a:r>
            <a:r>
              <a:rPr lang="en-ID" sz="2400" dirty="0" err="1"/>
              <a:t>buruh</a:t>
            </a:r>
            <a:r>
              <a:rPr lang="en-ID" sz="2400" dirty="0"/>
              <a:t>, </a:t>
            </a:r>
            <a:r>
              <a:rPr lang="en-ID" sz="2400" i="1" dirty="0" err="1"/>
              <a:t>keadilan</a:t>
            </a:r>
            <a:r>
              <a:rPr lang="en-ID" sz="2400" dirty="0"/>
              <a:t> </a:t>
            </a:r>
            <a:r>
              <a:rPr lang="en-ID" sz="2400" dirty="0" err="1"/>
              <a:t>dimaknai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rasa </a:t>
            </a:r>
            <a:r>
              <a:rPr lang="en-ID" sz="2400" dirty="0" err="1"/>
              <a:t>aman</a:t>
            </a:r>
            <a:r>
              <a:rPr lang="en-ID" sz="2400" dirty="0"/>
              <a:t> agar </a:t>
            </a:r>
            <a:r>
              <a:rPr lang="en-ID" sz="2400" dirty="0" err="1"/>
              <a:t>tetap</a:t>
            </a:r>
            <a:r>
              <a:rPr lang="en-ID" sz="2400" dirty="0"/>
              <a:t> </a:t>
            </a:r>
            <a:r>
              <a:rPr lang="en-ID" sz="2400" dirty="0" err="1"/>
              <a:t>bisa</a:t>
            </a:r>
            <a:r>
              <a:rPr lang="en-ID" sz="2400" dirty="0"/>
              <a:t> </a:t>
            </a:r>
            <a:r>
              <a:rPr lang="en-ID" sz="2400" dirty="0" err="1"/>
              <a:t>bekerja</a:t>
            </a:r>
            <a:r>
              <a:rPr lang="en-ID" sz="2400" dirty="0"/>
              <a:t>, </a:t>
            </a:r>
            <a:r>
              <a:rPr lang="en-ID" sz="2400" dirty="0" err="1"/>
              <a:t>bukan</a:t>
            </a:r>
            <a:r>
              <a:rPr lang="en-ID" sz="2400" dirty="0"/>
              <a:t> </a:t>
            </a:r>
            <a:r>
              <a:rPr lang="en-ID" sz="2400" dirty="0" err="1"/>
              <a:t>kesetaraan</a:t>
            </a:r>
            <a:r>
              <a:rPr lang="en-ID" sz="2400" dirty="0"/>
              <a:t> </a:t>
            </a:r>
            <a:r>
              <a:rPr lang="en-ID" sz="2400" dirty="0" err="1"/>
              <a:t>nilai</a:t>
            </a:r>
            <a:r>
              <a:rPr lang="en-ID" sz="2400" dirty="0"/>
              <a:t>. </a:t>
            </a:r>
            <a:r>
              <a:rPr lang="en-ID" sz="2400" dirty="0" err="1"/>
              <a:t>Hubungan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</a:t>
            </a:r>
            <a:r>
              <a:rPr lang="en-ID" sz="2400" dirty="0" err="1"/>
              <a:t>dibangun</a:t>
            </a:r>
            <a:r>
              <a:rPr lang="en-ID" sz="2400" dirty="0"/>
              <a:t> </a:t>
            </a:r>
            <a:r>
              <a:rPr lang="en-ID" sz="2400" dirty="0" err="1"/>
              <a:t>atas</a:t>
            </a:r>
            <a:r>
              <a:rPr lang="en-ID" sz="2400" dirty="0"/>
              <a:t> </a:t>
            </a:r>
            <a:r>
              <a:rPr lang="en-ID" sz="2400" dirty="0" err="1"/>
              <a:t>dasar</a:t>
            </a:r>
            <a:r>
              <a:rPr lang="en-ID" sz="2400" dirty="0"/>
              <a:t> </a:t>
            </a:r>
            <a:r>
              <a:rPr lang="en-ID" sz="2400" dirty="0" err="1"/>
              <a:t>kepercayaan</a:t>
            </a:r>
            <a:r>
              <a:rPr lang="en-ID" sz="2400" dirty="0"/>
              <a:t> dan </a:t>
            </a:r>
            <a:r>
              <a:rPr lang="en-ID" sz="2400" dirty="0" err="1"/>
              <a:t>kebutuhan</a:t>
            </a:r>
            <a:r>
              <a:rPr lang="en-ID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Situasi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 </a:t>
            </a:r>
            <a:r>
              <a:rPr lang="en-ID" sz="2400" dirty="0" err="1"/>
              <a:t>menciptakan</a:t>
            </a:r>
            <a:r>
              <a:rPr lang="en-ID" sz="2400" dirty="0"/>
              <a:t> </a:t>
            </a:r>
            <a:r>
              <a:rPr lang="en-ID" sz="2400" dirty="0" err="1"/>
              <a:t>loyalitas</a:t>
            </a:r>
            <a:r>
              <a:rPr lang="en-ID" sz="2400" dirty="0"/>
              <a:t>, </a:t>
            </a:r>
            <a:r>
              <a:rPr lang="en-ID" sz="2400" dirty="0" err="1"/>
              <a:t>tetapi</a:t>
            </a:r>
            <a:r>
              <a:rPr lang="en-ID" sz="2400" dirty="0"/>
              <a:t> juga </a:t>
            </a:r>
            <a:r>
              <a:rPr lang="en-ID" sz="2400" dirty="0" err="1"/>
              <a:t>ketergantungan</a:t>
            </a:r>
            <a:r>
              <a:rPr lang="en-ID" sz="2400" dirty="0"/>
              <a:t>. </a:t>
            </a:r>
            <a:r>
              <a:rPr lang="en-ID" sz="2400" dirty="0" err="1"/>
              <a:t>Bantuan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pemilik</a:t>
            </a:r>
            <a:r>
              <a:rPr lang="en-ID" sz="2400" dirty="0"/>
              <a:t> </a:t>
            </a:r>
            <a:r>
              <a:rPr lang="en-ID" sz="2400" dirty="0" err="1"/>
              <a:t>kapal</a:t>
            </a:r>
            <a:r>
              <a:rPr lang="en-ID" sz="2400" dirty="0"/>
              <a:t> </a:t>
            </a:r>
            <a:r>
              <a:rPr lang="en-ID" sz="2400" dirty="0" err="1"/>
              <a:t>sering</a:t>
            </a:r>
            <a:r>
              <a:rPr lang="en-ID" sz="2400" dirty="0"/>
              <a:t> </a:t>
            </a:r>
            <a:r>
              <a:rPr lang="en-ID" sz="2400" dirty="0" err="1"/>
              <a:t>berubah</a:t>
            </a:r>
            <a:r>
              <a:rPr lang="en-ID" sz="2400" dirty="0"/>
              <a:t> </a:t>
            </a:r>
            <a:r>
              <a:rPr lang="en-ID" sz="2400" dirty="0" err="1"/>
              <a:t>menjadi</a:t>
            </a:r>
            <a:r>
              <a:rPr lang="en-ID" sz="2400" dirty="0"/>
              <a:t> </a:t>
            </a:r>
            <a:r>
              <a:rPr lang="en-ID" sz="2400" dirty="0" err="1"/>
              <a:t>hutang</a:t>
            </a:r>
            <a:r>
              <a:rPr lang="en-ID" sz="2400" dirty="0"/>
              <a:t> yang </a:t>
            </a:r>
            <a:r>
              <a:rPr lang="en-ID" sz="2400" dirty="0" err="1"/>
              <a:t>memotong</a:t>
            </a:r>
            <a:r>
              <a:rPr lang="en-ID" sz="2400" dirty="0"/>
              <a:t> </a:t>
            </a:r>
            <a:r>
              <a:rPr lang="en-ID" sz="2400" dirty="0" err="1"/>
              <a:t>bagian</a:t>
            </a:r>
            <a:r>
              <a:rPr lang="en-ID" sz="2400" dirty="0"/>
              <a:t> </a:t>
            </a:r>
            <a:r>
              <a:rPr lang="en-ID" sz="2400" dirty="0" err="1"/>
              <a:t>buruh</a:t>
            </a:r>
            <a:r>
              <a:rPr lang="en-ID" sz="2400" dirty="0"/>
              <a:t>. </a:t>
            </a:r>
          </a:p>
          <a:p>
            <a:pPr marL="457200" indent="-457200" algn="l">
              <a:lnSpc>
                <a:spcPts val="28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8822017" y="6828002"/>
            <a:ext cx="10263428" cy="2545766"/>
            <a:chOff x="0" y="0"/>
            <a:chExt cx="2703125" cy="6704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703125" cy="670490"/>
            </a:xfrm>
            <a:custGeom>
              <a:avLst/>
              <a:gdLst/>
              <a:ahLst/>
              <a:cxnLst/>
              <a:rect l="l" t="t" r="r" b="b"/>
              <a:pathLst>
                <a:path w="2703125" h="670490">
                  <a:moveTo>
                    <a:pt x="38470" y="0"/>
                  </a:moveTo>
                  <a:lnTo>
                    <a:pt x="2664655" y="0"/>
                  </a:lnTo>
                  <a:cubicBezTo>
                    <a:pt x="2685901" y="0"/>
                    <a:pt x="2703125" y="17224"/>
                    <a:pt x="2703125" y="38470"/>
                  </a:cubicBezTo>
                  <a:lnTo>
                    <a:pt x="2703125" y="632020"/>
                  </a:lnTo>
                  <a:cubicBezTo>
                    <a:pt x="2703125" y="653266"/>
                    <a:pt x="2685901" y="670490"/>
                    <a:pt x="2664655" y="670490"/>
                  </a:cubicBezTo>
                  <a:lnTo>
                    <a:pt x="38470" y="670490"/>
                  </a:lnTo>
                  <a:cubicBezTo>
                    <a:pt x="17224" y="670490"/>
                    <a:pt x="0" y="653266"/>
                    <a:pt x="0" y="632020"/>
                  </a:cubicBezTo>
                  <a:lnTo>
                    <a:pt x="0" y="38470"/>
                  </a:lnTo>
                  <a:cubicBezTo>
                    <a:pt x="0" y="17224"/>
                    <a:pt x="17224" y="0"/>
                    <a:pt x="38470" y="0"/>
                  </a:cubicBezTo>
                  <a:close/>
                </a:path>
              </a:pathLst>
            </a:custGeom>
            <a:solidFill>
              <a:srgbClr val="0E643D"/>
            </a:solidFill>
            <a:ln cap="rnd">
              <a:noFill/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2703125" cy="737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8435285" y="7392170"/>
            <a:ext cx="1417429" cy="1417429"/>
          </a:xfrm>
          <a:custGeom>
            <a:avLst/>
            <a:gdLst/>
            <a:ahLst/>
            <a:cxnLst/>
            <a:rect l="l" t="t" r="r" b="b"/>
            <a:pathLst>
              <a:path w="1417429" h="1417429">
                <a:moveTo>
                  <a:pt x="0" y="0"/>
                </a:moveTo>
                <a:lnTo>
                  <a:pt x="1417430" y="0"/>
                </a:lnTo>
                <a:lnTo>
                  <a:pt x="1417430" y="1417430"/>
                </a:lnTo>
                <a:lnTo>
                  <a:pt x="0" y="14174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275660" y="7383335"/>
            <a:ext cx="6983640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l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nn-NO" sz="2400" dirty="0">
                <a:solidFill>
                  <a:srgbClr val="FFFFFF"/>
                </a:solidFill>
                <a:latin typeface="Montserrat"/>
              </a:rPr>
              <a:t>Analisis: Mekanisme ekonomi bekerja sebagai kontrol sosial; keadilan menjadi legitimasi ketimpangan yang dinaturalisasi.</a:t>
            </a:r>
            <a:endParaRPr lang="en-US" sz="2400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6118146" y="8579425"/>
            <a:ext cx="794343" cy="794343"/>
          </a:xfrm>
          <a:custGeom>
            <a:avLst/>
            <a:gdLst/>
            <a:ahLst/>
            <a:cxnLst/>
            <a:rect l="l" t="t" r="r" b="b"/>
            <a:pathLst>
              <a:path w="794343" h="794343">
                <a:moveTo>
                  <a:pt x="0" y="0"/>
                </a:moveTo>
                <a:lnTo>
                  <a:pt x="794342" y="0"/>
                </a:lnTo>
                <a:lnTo>
                  <a:pt x="794342" y="794343"/>
                </a:lnTo>
                <a:lnTo>
                  <a:pt x="0" y="7943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6217084" y="8714341"/>
            <a:ext cx="59646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 Ultra-Bold"/>
              </a:rPr>
              <a:t>07</a:t>
            </a:r>
          </a:p>
        </p:txBody>
      </p:sp>
      <p:sp>
        <p:nvSpPr>
          <p:cNvPr id="23" name="Freeform 23"/>
          <p:cNvSpPr/>
          <p:nvPr/>
        </p:nvSpPr>
        <p:spPr>
          <a:xfrm>
            <a:off x="17682246" y="5016921"/>
            <a:ext cx="3120529" cy="3120529"/>
          </a:xfrm>
          <a:custGeom>
            <a:avLst/>
            <a:gdLst/>
            <a:ahLst/>
            <a:cxnLst/>
            <a:rect l="l" t="t" r="r" b="b"/>
            <a:pathLst>
              <a:path w="3120529" h="3120529">
                <a:moveTo>
                  <a:pt x="0" y="0"/>
                </a:moveTo>
                <a:lnTo>
                  <a:pt x="3120529" y="0"/>
                </a:lnTo>
                <a:lnTo>
                  <a:pt x="3120529" y="3120529"/>
                </a:lnTo>
                <a:lnTo>
                  <a:pt x="0" y="31205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15">
            <a:extLst>
              <a:ext uri="{FF2B5EF4-FFF2-40B4-BE49-F238E27FC236}">
                <a16:creationId xmlns:a16="http://schemas.microsoft.com/office/drawing/2014/main" id="{55CAC416-DCCA-20AC-1A60-216BEA58C2F3}"/>
              </a:ext>
            </a:extLst>
          </p:cNvPr>
          <p:cNvGrpSpPr/>
          <p:nvPr/>
        </p:nvGrpSpPr>
        <p:grpSpPr>
          <a:xfrm>
            <a:off x="2990206" y="4285358"/>
            <a:ext cx="12244628" cy="2545766"/>
            <a:chOff x="0" y="0"/>
            <a:chExt cx="2703125" cy="670490"/>
          </a:xfrm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803A38C9-3573-3828-6EAF-EA71D3C08050}"/>
                </a:ext>
              </a:extLst>
            </p:cNvPr>
            <p:cNvSpPr/>
            <p:nvPr/>
          </p:nvSpPr>
          <p:spPr>
            <a:xfrm>
              <a:off x="0" y="0"/>
              <a:ext cx="2703125" cy="670490"/>
            </a:xfrm>
            <a:custGeom>
              <a:avLst/>
              <a:gdLst/>
              <a:ahLst/>
              <a:cxnLst/>
              <a:rect l="l" t="t" r="r" b="b"/>
              <a:pathLst>
                <a:path w="2703125" h="670490">
                  <a:moveTo>
                    <a:pt x="38470" y="0"/>
                  </a:moveTo>
                  <a:lnTo>
                    <a:pt x="2664655" y="0"/>
                  </a:lnTo>
                  <a:cubicBezTo>
                    <a:pt x="2685901" y="0"/>
                    <a:pt x="2703125" y="17224"/>
                    <a:pt x="2703125" y="38470"/>
                  </a:cubicBezTo>
                  <a:lnTo>
                    <a:pt x="2703125" y="632020"/>
                  </a:lnTo>
                  <a:cubicBezTo>
                    <a:pt x="2703125" y="653266"/>
                    <a:pt x="2685901" y="670490"/>
                    <a:pt x="2664655" y="670490"/>
                  </a:cubicBezTo>
                  <a:lnTo>
                    <a:pt x="38470" y="670490"/>
                  </a:lnTo>
                  <a:cubicBezTo>
                    <a:pt x="17224" y="670490"/>
                    <a:pt x="0" y="653266"/>
                    <a:pt x="0" y="632020"/>
                  </a:cubicBezTo>
                  <a:lnTo>
                    <a:pt x="0" y="38470"/>
                  </a:lnTo>
                  <a:cubicBezTo>
                    <a:pt x="0" y="17224"/>
                    <a:pt x="17224" y="0"/>
                    <a:pt x="38470" y="0"/>
                  </a:cubicBezTo>
                  <a:close/>
                </a:path>
              </a:pathLst>
            </a:custGeom>
            <a:solidFill>
              <a:srgbClr val="0E643D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780E9CCD-61E9-06A6-283D-2DF0B74228D9}"/>
                </a:ext>
              </a:extLst>
            </p:cNvPr>
            <p:cNvSpPr txBox="1"/>
            <p:nvPr/>
          </p:nvSpPr>
          <p:spPr>
            <a:xfrm>
              <a:off x="0" y="-66675"/>
              <a:ext cx="2703125" cy="737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30" name="Group 5">
            <a:extLst>
              <a:ext uri="{FF2B5EF4-FFF2-40B4-BE49-F238E27FC236}">
                <a16:creationId xmlns:a16="http://schemas.microsoft.com/office/drawing/2014/main" id="{5527A98A-DB01-289E-2AC6-8B8612E26342}"/>
              </a:ext>
            </a:extLst>
          </p:cNvPr>
          <p:cNvGrpSpPr/>
          <p:nvPr/>
        </p:nvGrpSpPr>
        <p:grpSpPr>
          <a:xfrm>
            <a:off x="2995372" y="1083374"/>
            <a:ext cx="12244628" cy="2798923"/>
            <a:chOff x="0" y="-66675"/>
            <a:chExt cx="2703125" cy="737165"/>
          </a:xfrm>
        </p:grpSpPr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D6D1A015-0A5B-EB17-A559-BD2399AA03A4}"/>
                </a:ext>
              </a:extLst>
            </p:cNvPr>
            <p:cNvSpPr/>
            <p:nvPr/>
          </p:nvSpPr>
          <p:spPr>
            <a:xfrm>
              <a:off x="0" y="0"/>
              <a:ext cx="2703125" cy="670490"/>
            </a:xfrm>
            <a:custGeom>
              <a:avLst/>
              <a:gdLst/>
              <a:ahLst/>
              <a:cxnLst/>
              <a:rect l="l" t="t" r="r" b="b"/>
              <a:pathLst>
                <a:path w="2703125" h="670490">
                  <a:moveTo>
                    <a:pt x="38470" y="0"/>
                  </a:moveTo>
                  <a:lnTo>
                    <a:pt x="2664655" y="0"/>
                  </a:lnTo>
                  <a:cubicBezTo>
                    <a:pt x="2685901" y="0"/>
                    <a:pt x="2703125" y="17224"/>
                    <a:pt x="2703125" y="38470"/>
                  </a:cubicBezTo>
                  <a:lnTo>
                    <a:pt x="2703125" y="632020"/>
                  </a:lnTo>
                  <a:cubicBezTo>
                    <a:pt x="2703125" y="653266"/>
                    <a:pt x="2685901" y="670490"/>
                    <a:pt x="2664655" y="670490"/>
                  </a:cubicBezTo>
                  <a:lnTo>
                    <a:pt x="38470" y="670490"/>
                  </a:lnTo>
                  <a:cubicBezTo>
                    <a:pt x="17224" y="670490"/>
                    <a:pt x="0" y="653266"/>
                    <a:pt x="0" y="632020"/>
                  </a:cubicBezTo>
                  <a:lnTo>
                    <a:pt x="0" y="38470"/>
                  </a:lnTo>
                  <a:cubicBezTo>
                    <a:pt x="0" y="17224"/>
                    <a:pt x="17224" y="0"/>
                    <a:pt x="384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E643D"/>
              </a:solidFill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TextBox 7">
              <a:extLst>
                <a:ext uri="{FF2B5EF4-FFF2-40B4-BE49-F238E27FC236}">
                  <a16:creationId xmlns:a16="http://schemas.microsoft.com/office/drawing/2014/main" id="{EF822745-2F4A-69CC-08A8-81ABD3CA63B5}"/>
                </a:ext>
              </a:extLst>
            </p:cNvPr>
            <p:cNvSpPr txBox="1"/>
            <p:nvPr/>
          </p:nvSpPr>
          <p:spPr>
            <a:xfrm>
              <a:off x="0" y="-66675"/>
              <a:ext cx="2703125" cy="737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28700" y="703219"/>
            <a:ext cx="1430147" cy="412955"/>
          </a:xfrm>
          <a:custGeom>
            <a:avLst/>
            <a:gdLst/>
            <a:ahLst/>
            <a:cxnLst/>
            <a:rect l="l" t="t" r="r" b="b"/>
            <a:pathLst>
              <a:path w="1430147" h="412955">
                <a:moveTo>
                  <a:pt x="0" y="0"/>
                </a:moveTo>
                <a:lnTo>
                  <a:pt x="1430147" y="0"/>
                </a:lnTo>
                <a:lnTo>
                  <a:pt x="1430147" y="412955"/>
                </a:lnTo>
                <a:lnTo>
                  <a:pt x="0" y="412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42743" y="164996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07802" y="4778853"/>
            <a:ext cx="1462803" cy="1462803"/>
          </a:xfrm>
          <a:custGeom>
            <a:avLst/>
            <a:gdLst/>
            <a:ahLst/>
            <a:cxnLst/>
            <a:rect l="l" t="t" r="r" b="b"/>
            <a:pathLst>
              <a:path w="1462803" h="1462803">
                <a:moveTo>
                  <a:pt x="0" y="0"/>
                </a:moveTo>
                <a:lnTo>
                  <a:pt x="1462803" y="0"/>
                </a:lnTo>
                <a:lnTo>
                  <a:pt x="1462803" y="1462803"/>
                </a:lnTo>
                <a:lnTo>
                  <a:pt x="0" y="14628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306273" y="6996492"/>
            <a:ext cx="3119546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Montserrat Bold"/>
              </a:rPr>
              <a:t>LANJUTKAN</a:t>
            </a:r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027412BD-E474-A2B8-674E-49D7F4F3D446}"/>
              </a:ext>
            </a:extLst>
          </p:cNvPr>
          <p:cNvSpPr/>
          <p:nvPr/>
        </p:nvSpPr>
        <p:spPr>
          <a:xfrm>
            <a:off x="2608640" y="1821468"/>
            <a:ext cx="1417429" cy="1417429"/>
          </a:xfrm>
          <a:custGeom>
            <a:avLst/>
            <a:gdLst/>
            <a:ahLst/>
            <a:cxnLst/>
            <a:rect l="l" t="t" r="r" b="b"/>
            <a:pathLst>
              <a:path w="1417429" h="1417429">
                <a:moveTo>
                  <a:pt x="0" y="0"/>
                </a:moveTo>
                <a:lnTo>
                  <a:pt x="1417430" y="0"/>
                </a:lnTo>
                <a:lnTo>
                  <a:pt x="1417430" y="1417430"/>
                </a:lnTo>
                <a:lnTo>
                  <a:pt x="0" y="14174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9">
            <a:extLst>
              <a:ext uri="{FF2B5EF4-FFF2-40B4-BE49-F238E27FC236}">
                <a16:creationId xmlns:a16="http://schemas.microsoft.com/office/drawing/2014/main" id="{4BAE6374-C6C6-0E7B-8C7C-56931ACA1198}"/>
              </a:ext>
            </a:extLst>
          </p:cNvPr>
          <p:cNvSpPr/>
          <p:nvPr/>
        </p:nvSpPr>
        <p:spPr>
          <a:xfrm>
            <a:off x="2608640" y="4778853"/>
            <a:ext cx="1417429" cy="1417429"/>
          </a:xfrm>
          <a:custGeom>
            <a:avLst/>
            <a:gdLst/>
            <a:ahLst/>
            <a:cxnLst/>
            <a:rect l="l" t="t" r="r" b="b"/>
            <a:pathLst>
              <a:path w="1417429" h="1417429">
                <a:moveTo>
                  <a:pt x="0" y="0"/>
                </a:moveTo>
                <a:lnTo>
                  <a:pt x="1417430" y="0"/>
                </a:lnTo>
                <a:lnTo>
                  <a:pt x="1417430" y="1417430"/>
                </a:lnTo>
                <a:lnTo>
                  <a:pt x="0" y="14174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w="57150">
            <a:solidFill>
              <a:schemeClr val="bg1"/>
            </a:solidFill>
          </a:ln>
        </p:spPr>
      </p:sp>
      <p:grpSp>
        <p:nvGrpSpPr>
          <p:cNvPr id="26" name="Group 15">
            <a:extLst>
              <a:ext uri="{FF2B5EF4-FFF2-40B4-BE49-F238E27FC236}">
                <a16:creationId xmlns:a16="http://schemas.microsoft.com/office/drawing/2014/main" id="{B004414C-69AD-15A5-2EB5-AFDEF0AE8A53}"/>
              </a:ext>
            </a:extLst>
          </p:cNvPr>
          <p:cNvGrpSpPr/>
          <p:nvPr/>
        </p:nvGrpSpPr>
        <p:grpSpPr>
          <a:xfrm>
            <a:off x="2995372" y="7172070"/>
            <a:ext cx="12244628" cy="2545766"/>
            <a:chOff x="0" y="0"/>
            <a:chExt cx="2703125" cy="670490"/>
          </a:xfrm>
        </p:grpSpPr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C61E06B3-7CC2-B976-DA53-1605970D213F}"/>
                </a:ext>
              </a:extLst>
            </p:cNvPr>
            <p:cNvSpPr/>
            <p:nvPr/>
          </p:nvSpPr>
          <p:spPr>
            <a:xfrm>
              <a:off x="0" y="0"/>
              <a:ext cx="2703125" cy="670490"/>
            </a:xfrm>
            <a:custGeom>
              <a:avLst/>
              <a:gdLst/>
              <a:ahLst/>
              <a:cxnLst/>
              <a:rect l="l" t="t" r="r" b="b"/>
              <a:pathLst>
                <a:path w="2703125" h="670490">
                  <a:moveTo>
                    <a:pt x="38470" y="0"/>
                  </a:moveTo>
                  <a:lnTo>
                    <a:pt x="2664655" y="0"/>
                  </a:lnTo>
                  <a:cubicBezTo>
                    <a:pt x="2685901" y="0"/>
                    <a:pt x="2703125" y="17224"/>
                    <a:pt x="2703125" y="38470"/>
                  </a:cubicBezTo>
                  <a:lnTo>
                    <a:pt x="2703125" y="632020"/>
                  </a:lnTo>
                  <a:cubicBezTo>
                    <a:pt x="2703125" y="653266"/>
                    <a:pt x="2685901" y="670490"/>
                    <a:pt x="2664655" y="670490"/>
                  </a:cubicBezTo>
                  <a:lnTo>
                    <a:pt x="38470" y="670490"/>
                  </a:lnTo>
                  <a:cubicBezTo>
                    <a:pt x="17224" y="670490"/>
                    <a:pt x="0" y="653266"/>
                    <a:pt x="0" y="632020"/>
                  </a:cubicBezTo>
                  <a:lnTo>
                    <a:pt x="0" y="38470"/>
                  </a:lnTo>
                  <a:cubicBezTo>
                    <a:pt x="0" y="17224"/>
                    <a:pt x="17224" y="0"/>
                    <a:pt x="38470" y="0"/>
                  </a:cubicBezTo>
                  <a:close/>
                </a:path>
              </a:pathLst>
            </a:custGeom>
            <a:solidFill>
              <a:srgbClr val="0E643D"/>
            </a:solidFill>
            <a:ln cap="rnd">
              <a:noFill/>
              <a:prstDash val="solid"/>
              <a:round/>
            </a:ln>
          </p:spPr>
        </p:sp>
        <p:sp>
          <p:nvSpPr>
            <p:cNvPr id="28" name="TextBox 17">
              <a:extLst>
                <a:ext uri="{FF2B5EF4-FFF2-40B4-BE49-F238E27FC236}">
                  <a16:creationId xmlns:a16="http://schemas.microsoft.com/office/drawing/2014/main" id="{5A594B20-3B55-53FF-6400-34FFD3B30079}"/>
                </a:ext>
              </a:extLst>
            </p:cNvPr>
            <p:cNvSpPr txBox="1"/>
            <p:nvPr/>
          </p:nvSpPr>
          <p:spPr>
            <a:xfrm>
              <a:off x="0" y="-66675"/>
              <a:ext cx="2703125" cy="737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29" name="Freeform 18">
            <a:extLst>
              <a:ext uri="{FF2B5EF4-FFF2-40B4-BE49-F238E27FC236}">
                <a16:creationId xmlns:a16="http://schemas.microsoft.com/office/drawing/2014/main" id="{37DEE1AD-42F0-5EAE-F2B4-B9D63AAF9CF0}"/>
              </a:ext>
            </a:extLst>
          </p:cNvPr>
          <p:cNvSpPr/>
          <p:nvPr/>
        </p:nvSpPr>
        <p:spPr>
          <a:xfrm>
            <a:off x="2608640" y="7736238"/>
            <a:ext cx="1417429" cy="1417429"/>
          </a:xfrm>
          <a:custGeom>
            <a:avLst/>
            <a:gdLst/>
            <a:ahLst/>
            <a:cxnLst/>
            <a:rect l="l" t="t" r="r" b="b"/>
            <a:pathLst>
              <a:path w="1417429" h="1417429">
                <a:moveTo>
                  <a:pt x="0" y="0"/>
                </a:moveTo>
                <a:lnTo>
                  <a:pt x="1417430" y="0"/>
                </a:lnTo>
                <a:lnTo>
                  <a:pt x="1417430" y="1417430"/>
                </a:lnTo>
                <a:lnTo>
                  <a:pt x="0" y="14174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8" name="TextBox 12">
            <a:extLst>
              <a:ext uri="{FF2B5EF4-FFF2-40B4-BE49-F238E27FC236}">
                <a16:creationId xmlns:a16="http://schemas.microsoft.com/office/drawing/2014/main" id="{62C876A7-2B40-4005-1921-7C0420FBEDB6}"/>
              </a:ext>
            </a:extLst>
          </p:cNvPr>
          <p:cNvSpPr txBox="1"/>
          <p:nvPr/>
        </p:nvSpPr>
        <p:spPr>
          <a:xfrm>
            <a:off x="4568772" y="1836778"/>
            <a:ext cx="10206388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800" dirty="0" err="1">
                <a:solidFill>
                  <a:srgbClr val="000000"/>
                </a:solidFill>
                <a:latin typeface="Agrandir Bold"/>
              </a:rPr>
              <a:t>Temuan</a:t>
            </a:r>
            <a:r>
              <a:rPr lang="en-US" sz="4800" dirty="0">
                <a:solidFill>
                  <a:srgbClr val="000000"/>
                </a:solidFill>
                <a:latin typeface="Agrandir Bold"/>
              </a:rPr>
              <a:t> RQ2 – </a:t>
            </a:r>
            <a:r>
              <a:rPr lang="en-US" sz="4800" dirty="0" err="1">
                <a:solidFill>
                  <a:srgbClr val="000000"/>
                </a:solidFill>
                <a:latin typeface="Agrandir Bold"/>
              </a:rPr>
              <a:t>Negosiasi</a:t>
            </a:r>
            <a:r>
              <a:rPr lang="en-US" sz="4800" dirty="0">
                <a:solidFill>
                  <a:srgbClr val="000000"/>
                </a:solidFill>
                <a:latin typeface="Agrandir Bold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Agrandir Bold"/>
              </a:rPr>
              <a:t>Prinsip</a:t>
            </a:r>
            <a:r>
              <a:rPr lang="en-US" sz="4800" dirty="0">
                <a:solidFill>
                  <a:srgbClr val="000000"/>
                </a:solidFill>
                <a:latin typeface="Agrandir Bold"/>
              </a:rPr>
              <a:t> Blue Economy dan SSF Guidelines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DD2BD3-4BC3-4C85-0DE0-54F8A0D62070}"/>
              </a:ext>
            </a:extLst>
          </p:cNvPr>
          <p:cNvSpPr txBox="1"/>
          <p:nvPr/>
        </p:nvSpPr>
        <p:spPr>
          <a:xfrm>
            <a:off x="4534095" y="4624749"/>
            <a:ext cx="100336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bg1"/>
                </a:solidFill>
              </a:rPr>
              <a:t>Di </a:t>
            </a:r>
            <a:r>
              <a:rPr lang="en-ID" sz="2400" dirty="0" err="1">
                <a:solidFill>
                  <a:schemeClr val="bg1"/>
                </a:solidFill>
              </a:rPr>
              <a:t>lapangan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prinsip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i="1" dirty="0">
                <a:solidFill>
                  <a:schemeClr val="bg1"/>
                </a:solidFill>
              </a:rPr>
              <a:t>blue economy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tidak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berjalan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sebagaimana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idealnya</a:t>
            </a:r>
            <a:r>
              <a:rPr lang="en-ID" sz="2400" dirty="0">
                <a:solidFill>
                  <a:schemeClr val="bg1"/>
                </a:solidFill>
              </a:rPr>
              <a:t>.</a:t>
            </a:r>
            <a:br>
              <a:rPr lang="en-ID" sz="2400" dirty="0">
                <a:solidFill>
                  <a:schemeClr val="bg1"/>
                </a:solidFill>
              </a:rPr>
            </a:br>
            <a:r>
              <a:rPr lang="en-ID" sz="2400" dirty="0" err="1">
                <a:solidFill>
                  <a:schemeClr val="bg1"/>
                </a:solidFill>
              </a:rPr>
              <a:t>Keadilan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hanya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dimaknai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sebagai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kemampuan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bertahan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hidup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bukan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pembagian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nilai</a:t>
            </a:r>
            <a:r>
              <a:rPr lang="en-ID" sz="2400" dirty="0">
                <a:solidFill>
                  <a:schemeClr val="bg1"/>
                </a:solidFill>
              </a:rPr>
              <a:t> yang </a:t>
            </a:r>
            <a:r>
              <a:rPr lang="en-ID" sz="2400" dirty="0" err="1">
                <a:solidFill>
                  <a:schemeClr val="bg1"/>
                </a:solidFill>
              </a:rPr>
              <a:t>seimbang</a:t>
            </a:r>
            <a:r>
              <a:rPr lang="en-ID" sz="24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bg1"/>
                </a:solidFill>
              </a:rPr>
              <a:t>Partisipasi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buruh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bersifat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formalitas</a:t>
            </a:r>
            <a:r>
              <a:rPr lang="en-ID" sz="2400" dirty="0">
                <a:solidFill>
                  <a:schemeClr val="bg1"/>
                </a:solidFill>
              </a:rPr>
              <a:t>—</a:t>
            </a:r>
            <a:r>
              <a:rPr lang="en-ID" sz="2400" dirty="0" err="1">
                <a:solidFill>
                  <a:schemeClr val="bg1"/>
                </a:solidFill>
              </a:rPr>
              <a:t>mereka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diundang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rapat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tetapi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keputusan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sudah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dibuat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sebelumnya</a:t>
            </a:r>
            <a:r>
              <a:rPr lang="en-ID" sz="2400" dirty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AEFB197-C49C-C39B-8B10-4A44F683982D}"/>
              </a:ext>
            </a:extLst>
          </p:cNvPr>
          <p:cNvSpPr txBox="1"/>
          <p:nvPr/>
        </p:nvSpPr>
        <p:spPr>
          <a:xfrm>
            <a:off x="4057831" y="7347100"/>
            <a:ext cx="107318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bg1"/>
                </a:solidFill>
              </a:rPr>
              <a:t>Perlindungan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sosial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seperti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asuransi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atau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subsidi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ada</a:t>
            </a:r>
            <a:r>
              <a:rPr lang="en-ID" sz="2400" dirty="0">
                <a:solidFill>
                  <a:schemeClr val="bg1"/>
                </a:solidFill>
              </a:rPr>
              <a:t> di </a:t>
            </a:r>
            <a:r>
              <a:rPr lang="en-ID" sz="2400" dirty="0" err="1">
                <a:solidFill>
                  <a:schemeClr val="bg1"/>
                </a:solidFill>
              </a:rPr>
              <a:t>dokumen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namun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sering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justru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memperkuat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ketergantungan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karena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beban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biayanya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dialihkan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kepada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buruh</a:t>
            </a:r>
            <a:r>
              <a:rPr lang="en-ID" sz="24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bg1"/>
                </a:solidFill>
              </a:rPr>
              <a:t>Kesadaran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ekologis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ada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tetapi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sulit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dijalankan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karena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tekanan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ekonomi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harian</a:t>
            </a:r>
            <a:r>
              <a:rPr lang="en-ID" sz="2400" dirty="0">
                <a:solidFill>
                  <a:schemeClr val="bg1"/>
                </a:solidFill>
              </a:rPr>
              <a:t>. </a:t>
            </a:r>
            <a:r>
              <a:rPr lang="en-ID" sz="2400" dirty="0" err="1">
                <a:solidFill>
                  <a:schemeClr val="bg1"/>
                </a:solidFill>
              </a:rPr>
              <a:t>Akhirnya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prinsip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keadilan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partisipasi</a:t>
            </a:r>
            <a:r>
              <a:rPr lang="en-ID" sz="2400" dirty="0">
                <a:solidFill>
                  <a:schemeClr val="bg1"/>
                </a:solidFill>
              </a:rPr>
              <a:t>, dan </a:t>
            </a:r>
            <a:r>
              <a:rPr lang="en-ID" sz="2400" dirty="0" err="1">
                <a:solidFill>
                  <a:schemeClr val="bg1"/>
                </a:solidFill>
              </a:rPr>
              <a:t>keberlanjutan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hanya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hidup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sebagai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bahasa</a:t>
            </a:r>
            <a:r>
              <a:rPr lang="en-ID" sz="2400" dirty="0">
                <a:solidFill>
                  <a:schemeClr val="bg1"/>
                </a:solidFill>
              </a:rPr>
              <a:t> moral, </a:t>
            </a:r>
            <a:r>
              <a:rPr lang="en-ID" sz="2400" dirty="0" err="1">
                <a:solidFill>
                  <a:schemeClr val="bg1"/>
                </a:solidFill>
              </a:rPr>
              <a:t>bukan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perubahan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nyata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dalam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struktur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ekonomi</a:t>
            </a:r>
            <a:r>
              <a:rPr lang="en-ID" sz="2400" dirty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6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8700" y="98342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2428383"/>
            <a:ext cx="6875193" cy="6875193"/>
          </a:xfrm>
          <a:custGeom>
            <a:avLst/>
            <a:gdLst/>
            <a:ahLst/>
            <a:cxnLst/>
            <a:rect l="l" t="t" r="r" b="b"/>
            <a:pathLst>
              <a:path w="6875193" h="6875193">
                <a:moveTo>
                  <a:pt x="0" y="0"/>
                </a:moveTo>
                <a:lnTo>
                  <a:pt x="6875193" y="0"/>
                </a:lnTo>
                <a:lnTo>
                  <a:pt x="6875193" y="6875193"/>
                </a:lnTo>
                <a:lnTo>
                  <a:pt x="0" y="68751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426050" y="1445482"/>
            <a:ext cx="8842526" cy="1753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FFFFFF"/>
                </a:solidFill>
                <a:latin typeface="Agrandir Ultra-Bold"/>
              </a:rPr>
              <a:t>Temuan</a:t>
            </a:r>
            <a:r>
              <a:rPr lang="en-US" sz="4000" dirty="0">
                <a:solidFill>
                  <a:srgbClr val="FFFFFF"/>
                </a:solidFill>
                <a:latin typeface="Agrandir Ultra-Bold"/>
              </a:rPr>
              <a:t> RQ3 – Arah Reformasi dan </a:t>
            </a:r>
            <a:r>
              <a:rPr lang="en-US" sz="4000" dirty="0" err="1">
                <a:solidFill>
                  <a:srgbClr val="FFFFFF"/>
                </a:solidFill>
                <a:latin typeface="Agrandir Ultra-Bold"/>
              </a:rPr>
              <a:t>Intervensi</a:t>
            </a:r>
            <a:r>
              <a:rPr lang="en-US" sz="4000" dirty="0">
                <a:solidFill>
                  <a:srgbClr val="FFFFFF"/>
                </a:solidFill>
                <a:latin typeface="Agrandir Ultra-Bold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Agrandir Ultra-Bold"/>
              </a:rPr>
              <a:t>Kelembagaan</a:t>
            </a:r>
            <a:endParaRPr lang="en-US" sz="4000" dirty="0">
              <a:solidFill>
                <a:srgbClr val="FFFFFF"/>
              </a:solidFill>
              <a:latin typeface="Agrandir Ultra-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8426050" y="3643317"/>
            <a:ext cx="4251491" cy="5660260"/>
            <a:chOff x="0" y="0"/>
            <a:chExt cx="1195202" cy="12082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95202" cy="1208283"/>
            </a:xfrm>
            <a:custGeom>
              <a:avLst/>
              <a:gdLst/>
              <a:ahLst/>
              <a:cxnLst/>
              <a:rect l="l" t="t" r="r" b="b"/>
              <a:pathLst>
                <a:path w="1195202" h="1208283">
                  <a:moveTo>
                    <a:pt x="92870" y="0"/>
                  </a:moveTo>
                  <a:lnTo>
                    <a:pt x="1102331" y="0"/>
                  </a:lnTo>
                  <a:cubicBezTo>
                    <a:pt x="1126962" y="0"/>
                    <a:pt x="1150584" y="9785"/>
                    <a:pt x="1168001" y="27201"/>
                  </a:cubicBezTo>
                  <a:cubicBezTo>
                    <a:pt x="1185417" y="44618"/>
                    <a:pt x="1195202" y="68240"/>
                    <a:pt x="1195202" y="92870"/>
                  </a:cubicBezTo>
                  <a:lnTo>
                    <a:pt x="1195202" y="1115413"/>
                  </a:lnTo>
                  <a:cubicBezTo>
                    <a:pt x="1195202" y="1140044"/>
                    <a:pt x="1185417" y="1163666"/>
                    <a:pt x="1168001" y="1181082"/>
                  </a:cubicBezTo>
                  <a:cubicBezTo>
                    <a:pt x="1150584" y="1198499"/>
                    <a:pt x="1126962" y="1208283"/>
                    <a:pt x="1102331" y="1208283"/>
                  </a:cubicBezTo>
                  <a:lnTo>
                    <a:pt x="92870" y="1208283"/>
                  </a:lnTo>
                  <a:cubicBezTo>
                    <a:pt x="41580" y="1208283"/>
                    <a:pt x="0" y="1166704"/>
                    <a:pt x="0" y="1115413"/>
                  </a:cubicBezTo>
                  <a:lnTo>
                    <a:pt x="0" y="92870"/>
                  </a:lnTo>
                  <a:cubicBezTo>
                    <a:pt x="0" y="41580"/>
                    <a:pt x="41580" y="0"/>
                    <a:pt x="928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195202" cy="1274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007809" y="3643317"/>
            <a:ext cx="4251491" cy="5660260"/>
            <a:chOff x="0" y="0"/>
            <a:chExt cx="1195202" cy="12082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95202" cy="1208283"/>
            </a:xfrm>
            <a:custGeom>
              <a:avLst/>
              <a:gdLst/>
              <a:ahLst/>
              <a:cxnLst/>
              <a:rect l="l" t="t" r="r" b="b"/>
              <a:pathLst>
                <a:path w="1195202" h="1208283">
                  <a:moveTo>
                    <a:pt x="92870" y="0"/>
                  </a:moveTo>
                  <a:lnTo>
                    <a:pt x="1102331" y="0"/>
                  </a:lnTo>
                  <a:cubicBezTo>
                    <a:pt x="1126962" y="0"/>
                    <a:pt x="1150584" y="9785"/>
                    <a:pt x="1168001" y="27201"/>
                  </a:cubicBezTo>
                  <a:cubicBezTo>
                    <a:pt x="1185417" y="44618"/>
                    <a:pt x="1195202" y="68240"/>
                    <a:pt x="1195202" y="92870"/>
                  </a:cubicBezTo>
                  <a:lnTo>
                    <a:pt x="1195202" y="1115413"/>
                  </a:lnTo>
                  <a:cubicBezTo>
                    <a:pt x="1195202" y="1140044"/>
                    <a:pt x="1185417" y="1163666"/>
                    <a:pt x="1168001" y="1181082"/>
                  </a:cubicBezTo>
                  <a:cubicBezTo>
                    <a:pt x="1150584" y="1198499"/>
                    <a:pt x="1126962" y="1208283"/>
                    <a:pt x="1102331" y="1208283"/>
                  </a:cubicBezTo>
                  <a:lnTo>
                    <a:pt x="92870" y="1208283"/>
                  </a:lnTo>
                  <a:cubicBezTo>
                    <a:pt x="41580" y="1208283"/>
                    <a:pt x="0" y="1166704"/>
                    <a:pt x="0" y="1115413"/>
                  </a:cubicBezTo>
                  <a:lnTo>
                    <a:pt x="0" y="92870"/>
                  </a:lnTo>
                  <a:cubicBezTo>
                    <a:pt x="0" y="41580"/>
                    <a:pt x="41580" y="0"/>
                    <a:pt x="928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195202" cy="1274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9881926" y="3307411"/>
            <a:ext cx="1339738" cy="1339738"/>
          </a:xfrm>
          <a:custGeom>
            <a:avLst/>
            <a:gdLst/>
            <a:ahLst/>
            <a:cxnLst/>
            <a:rect l="l" t="t" r="r" b="b"/>
            <a:pathLst>
              <a:path w="1339738" h="1339738">
                <a:moveTo>
                  <a:pt x="0" y="0"/>
                </a:moveTo>
                <a:lnTo>
                  <a:pt x="1339739" y="0"/>
                </a:lnTo>
                <a:lnTo>
                  <a:pt x="1339739" y="1339738"/>
                </a:lnTo>
                <a:lnTo>
                  <a:pt x="0" y="13397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690814" y="4626930"/>
            <a:ext cx="3721961" cy="4401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200" dirty="0" err="1">
                <a:solidFill>
                  <a:schemeClr val="bg1"/>
                </a:solidFill>
              </a:rPr>
              <a:t>Buruh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memandang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koperasi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pekerja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sebagai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cara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untuk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memiliki</a:t>
            </a:r>
            <a:r>
              <a:rPr lang="en-ID" sz="2200" dirty="0">
                <a:solidFill>
                  <a:schemeClr val="bg1"/>
                </a:solidFill>
              </a:rPr>
              <a:t> modal </a:t>
            </a:r>
            <a:r>
              <a:rPr lang="en-ID" sz="2200" dirty="0" err="1">
                <a:solidFill>
                  <a:schemeClr val="bg1"/>
                </a:solidFill>
              </a:rPr>
              <a:t>sendiri</a:t>
            </a:r>
            <a:r>
              <a:rPr lang="en-ID" sz="2200" dirty="0">
                <a:solidFill>
                  <a:schemeClr val="bg1"/>
                </a:solidFill>
              </a:rPr>
              <a:t> dan </a:t>
            </a:r>
            <a:r>
              <a:rPr lang="en-ID" sz="2200" dirty="0" err="1">
                <a:solidFill>
                  <a:schemeClr val="bg1"/>
                </a:solidFill>
              </a:rPr>
              <a:t>keluar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dari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ketergantungan</a:t>
            </a:r>
            <a:r>
              <a:rPr lang="en-ID" sz="2200" dirty="0">
                <a:solidFill>
                  <a:schemeClr val="bg1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200" dirty="0">
                <a:solidFill>
                  <a:schemeClr val="bg1"/>
                </a:solidFill>
              </a:rPr>
              <a:t>Skema </a:t>
            </a:r>
            <a:r>
              <a:rPr lang="en-ID" sz="2200" dirty="0" err="1">
                <a:solidFill>
                  <a:schemeClr val="bg1"/>
                </a:solidFill>
              </a:rPr>
              <a:t>pembiayaan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inklusif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tanpa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agunan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dianggap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solusi</a:t>
            </a:r>
            <a:r>
              <a:rPr lang="en-ID" sz="2200" dirty="0">
                <a:solidFill>
                  <a:schemeClr val="bg1"/>
                </a:solidFill>
              </a:rPr>
              <a:t> agar </a:t>
            </a:r>
            <a:r>
              <a:rPr lang="en-ID" sz="2200" dirty="0" err="1">
                <a:solidFill>
                  <a:schemeClr val="bg1"/>
                </a:solidFill>
              </a:rPr>
              <a:t>nelayan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kecil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bisa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mandiri</a:t>
            </a:r>
            <a:r>
              <a:rPr lang="en-ID" sz="2200" dirty="0">
                <a:solidFill>
                  <a:schemeClr val="bg1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200" dirty="0">
                <a:solidFill>
                  <a:schemeClr val="bg1"/>
                </a:solidFill>
              </a:rPr>
              <a:t>Reformasi tata </a:t>
            </a:r>
            <a:r>
              <a:rPr lang="en-ID" sz="2200" dirty="0" err="1">
                <a:solidFill>
                  <a:schemeClr val="bg1"/>
                </a:solidFill>
              </a:rPr>
              <a:t>niaga</a:t>
            </a:r>
            <a:r>
              <a:rPr lang="en-ID" sz="2200" dirty="0">
                <a:solidFill>
                  <a:schemeClr val="bg1"/>
                </a:solidFill>
              </a:rPr>
              <a:t>—</a:t>
            </a:r>
            <a:r>
              <a:rPr lang="en-ID" sz="2200" dirty="0" err="1">
                <a:solidFill>
                  <a:schemeClr val="bg1"/>
                </a:solidFill>
              </a:rPr>
              <a:t>melalui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transparansi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harga</a:t>
            </a:r>
            <a:r>
              <a:rPr lang="en-ID" sz="2200" dirty="0">
                <a:solidFill>
                  <a:schemeClr val="bg1"/>
                </a:solidFill>
              </a:rPr>
              <a:t> dan </a:t>
            </a:r>
            <a:r>
              <a:rPr lang="en-ID" sz="2200" dirty="0" err="1">
                <a:solidFill>
                  <a:schemeClr val="bg1"/>
                </a:solidFill>
              </a:rPr>
              <a:t>akses</a:t>
            </a:r>
            <a:r>
              <a:rPr lang="en-ID" sz="2200" dirty="0">
                <a:solidFill>
                  <a:schemeClr val="bg1"/>
                </a:solidFill>
              </a:rPr>
              <a:t> pasar </a:t>
            </a:r>
            <a:r>
              <a:rPr lang="en-ID" sz="2200" dirty="0" err="1">
                <a:solidFill>
                  <a:schemeClr val="bg1"/>
                </a:solidFill>
              </a:rPr>
              <a:t>langsung</a:t>
            </a:r>
            <a:r>
              <a:rPr lang="en-ID" sz="2200" dirty="0">
                <a:solidFill>
                  <a:schemeClr val="bg1"/>
                </a:solidFill>
              </a:rPr>
              <a:t>—</a:t>
            </a:r>
            <a:r>
              <a:rPr lang="en-ID" sz="2200" dirty="0" err="1">
                <a:solidFill>
                  <a:schemeClr val="bg1"/>
                </a:solidFill>
              </a:rPr>
              <a:t>diharapkan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mengurangi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dominasi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tengkulak</a:t>
            </a:r>
            <a:r>
              <a:rPr lang="en-ID" sz="2200" dirty="0">
                <a:solidFill>
                  <a:schemeClr val="bg1"/>
                </a:solidFill>
              </a:rPr>
              <a:t>.</a:t>
            </a:r>
            <a:endParaRPr lang="en-US" sz="2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437708" y="4822801"/>
            <a:ext cx="3722653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200" i="1" dirty="0">
                <a:solidFill>
                  <a:schemeClr val="bg1"/>
                </a:solidFill>
              </a:rPr>
              <a:t>co-management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antara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nelayan</a:t>
            </a:r>
            <a:r>
              <a:rPr lang="en-ID" sz="2200" dirty="0">
                <a:solidFill>
                  <a:schemeClr val="bg1"/>
                </a:solidFill>
              </a:rPr>
              <a:t>, </a:t>
            </a:r>
            <a:r>
              <a:rPr lang="en-ID" sz="2200" dirty="0" err="1">
                <a:solidFill>
                  <a:schemeClr val="bg1"/>
                </a:solidFill>
              </a:rPr>
              <a:t>pemilik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kapal</a:t>
            </a:r>
            <a:r>
              <a:rPr lang="en-ID" sz="2200" dirty="0">
                <a:solidFill>
                  <a:schemeClr val="bg1"/>
                </a:solidFill>
              </a:rPr>
              <a:t>, dan </a:t>
            </a:r>
            <a:r>
              <a:rPr lang="en-ID" sz="2200" dirty="0" err="1">
                <a:solidFill>
                  <a:schemeClr val="bg1"/>
                </a:solidFill>
              </a:rPr>
              <a:t>pemerintah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desa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dipandang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penting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untuk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menjaga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keseimbangan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antara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ekonomi</a:t>
            </a:r>
            <a:r>
              <a:rPr lang="en-ID" sz="2200" dirty="0">
                <a:solidFill>
                  <a:schemeClr val="bg1"/>
                </a:solidFill>
              </a:rPr>
              <a:t> dan </a:t>
            </a:r>
            <a:r>
              <a:rPr lang="en-ID" sz="2200" dirty="0" err="1">
                <a:solidFill>
                  <a:schemeClr val="bg1"/>
                </a:solidFill>
              </a:rPr>
              <a:t>konservasi</a:t>
            </a:r>
            <a:r>
              <a:rPr lang="en-ID" sz="2200" dirty="0">
                <a:solidFill>
                  <a:schemeClr val="bg1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200" dirty="0" err="1">
                <a:solidFill>
                  <a:schemeClr val="bg1"/>
                </a:solidFill>
              </a:rPr>
              <a:t>Analisis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menunjukkan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bahwa</a:t>
            </a:r>
            <a:r>
              <a:rPr lang="en-ID" sz="2200" dirty="0">
                <a:solidFill>
                  <a:schemeClr val="bg1"/>
                </a:solidFill>
              </a:rPr>
              <a:t> reformasi </a:t>
            </a:r>
            <a:r>
              <a:rPr lang="en-ID" sz="2200" dirty="0" err="1">
                <a:solidFill>
                  <a:schemeClr val="bg1"/>
                </a:solidFill>
              </a:rPr>
              <a:t>ini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hanya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efektif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jika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dibangun</a:t>
            </a:r>
            <a:r>
              <a:rPr lang="en-ID" sz="2200" dirty="0">
                <a:solidFill>
                  <a:schemeClr val="bg1"/>
                </a:solidFill>
              </a:rPr>
              <a:t> di </a:t>
            </a:r>
            <a:r>
              <a:rPr lang="en-ID" sz="2200" dirty="0" err="1">
                <a:solidFill>
                  <a:schemeClr val="bg1"/>
                </a:solidFill>
              </a:rPr>
              <a:t>atas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kepercayaan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sosial</a:t>
            </a:r>
            <a:r>
              <a:rPr lang="en-ID" sz="2200" dirty="0">
                <a:solidFill>
                  <a:schemeClr val="bg1"/>
                </a:solidFill>
              </a:rPr>
              <a:t>, </a:t>
            </a:r>
            <a:r>
              <a:rPr lang="en-ID" sz="2200" dirty="0" err="1">
                <a:solidFill>
                  <a:schemeClr val="bg1"/>
                </a:solidFill>
              </a:rPr>
              <a:t>akuntabilitas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publik</a:t>
            </a:r>
            <a:r>
              <a:rPr lang="en-ID" sz="2200" dirty="0">
                <a:solidFill>
                  <a:schemeClr val="bg1"/>
                </a:solidFill>
              </a:rPr>
              <a:t>, dan </a:t>
            </a:r>
            <a:r>
              <a:rPr lang="en-ID" sz="2200" dirty="0" err="1">
                <a:solidFill>
                  <a:schemeClr val="bg1"/>
                </a:solidFill>
              </a:rPr>
              <a:t>partisipasi</a:t>
            </a:r>
            <a:r>
              <a:rPr lang="en-ID" sz="2200" dirty="0">
                <a:solidFill>
                  <a:schemeClr val="bg1"/>
                </a:solidFill>
              </a:rPr>
              <a:t> </a:t>
            </a:r>
            <a:r>
              <a:rPr lang="en-ID" sz="2200" dirty="0" err="1">
                <a:solidFill>
                  <a:schemeClr val="bg1"/>
                </a:solidFill>
              </a:rPr>
              <a:t>sejati</a:t>
            </a:r>
            <a:r>
              <a:rPr lang="en-ID" sz="2200" dirty="0">
                <a:solidFill>
                  <a:schemeClr val="bg1"/>
                </a:solidFill>
              </a:rPr>
              <a:t>.</a:t>
            </a:r>
            <a:endParaRPr lang="en-US" sz="2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4463685" y="3307411"/>
            <a:ext cx="1339738" cy="1339738"/>
          </a:xfrm>
          <a:custGeom>
            <a:avLst/>
            <a:gdLst/>
            <a:ahLst/>
            <a:cxnLst/>
            <a:rect l="l" t="t" r="r" b="b"/>
            <a:pathLst>
              <a:path w="1339738" h="1339738">
                <a:moveTo>
                  <a:pt x="0" y="0"/>
                </a:moveTo>
                <a:lnTo>
                  <a:pt x="1339739" y="0"/>
                </a:lnTo>
                <a:lnTo>
                  <a:pt x="1339739" y="1339738"/>
                </a:lnTo>
                <a:lnTo>
                  <a:pt x="0" y="13397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431236" y="785495"/>
            <a:ext cx="7450691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dirty="0">
                <a:solidFill>
                  <a:srgbClr val="FFFFFF"/>
                </a:solidFill>
                <a:latin typeface="Montserrat"/>
              </a:rPr>
              <a:t>MAN 5 BANJAR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747434" y="721168"/>
            <a:ext cx="2004189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"/>
              </a:rPr>
              <a:t>Halaman</a:t>
            </a:r>
          </a:p>
        </p:txBody>
      </p:sp>
      <p:sp>
        <p:nvSpPr>
          <p:cNvPr id="17" name="Freeform 17"/>
          <p:cNvSpPr/>
          <p:nvPr/>
        </p:nvSpPr>
        <p:spPr>
          <a:xfrm>
            <a:off x="16464957" y="586252"/>
            <a:ext cx="794343" cy="794343"/>
          </a:xfrm>
          <a:custGeom>
            <a:avLst/>
            <a:gdLst/>
            <a:ahLst/>
            <a:cxnLst/>
            <a:rect l="l" t="t" r="r" b="b"/>
            <a:pathLst>
              <a:path w="794343" h="794343">
                <a:moveTo>
                  <a:pt x="0" y="0"/>
                </a:moveTo>
                <a:lnTo>
                  <a:pt x="794343" y="0"/>
                </a:lnTo>
                <a:lnTo>
                  <a:pt x="794343" y="794343"/>
                </a:lnTo>
                <a:lnTo>
                  <a:pt x="0" y="7943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563895" y="721168"/>
            <a:ext cx="59646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 Ultra-Bold"/>
              </a:rPr>
              <a:t>09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F4681D-FDC9-BE4C-4CA7-1C772913597F}"/>
              </a:ext>
            </a:extLst>
          </p:cNvPr>
          <p:cNvSpPr/>
          <p:nvPr/>
        </p:nvSpPr>
        <p:spPr>
          <a:xfrm>
            <a:off x="1028700" y="3643317"/>
            <a:ext cx="6515100" cy="4471983"/>
          </a:xfrm>
          <a:prstGeom prst="rect">
            <a:avLst/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425201"/>
            <a:chOff x="0" y="0"/>
            <a:chExt cx="4274726" cy="22189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218983"/>
            </a:xfrm>
            <a:custGeom>
              <a:avLst/>
              <a:gdLst/>
              <a:ahLst/>
              <a:cxnLst/>
              <a:rect l="l" t="t" r="r" b="b"/>
              <a:pathLst>
                <a:path w="4274726" h="221898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4656"/>
                  </a:lnTo>
                  <a:cubicBezTo>
                    <a:pt x="4274726" y="2201108"/>
                    <a:pt x="4272163" y="2207296"/>
                    <a:pt x="4267601" y="2211858"/>
                  </a:cubicBezTo>
                  <a:cubicBezTo>
                    <a:pt x="4263039" y="2216420"/>
                    <a:pt x="4256851" y="2218983"/>
                    <a:pt x="4250399" y="2218983"/>
                  </a:cubicBezTo>
                  <a:lnTo>
                    <a:pt x="24327" y="2218983"/>
                  </a:lnTo>
                  <a:cubicBezTo>
                    <a:pt x="10891" y="2218983"/>
                    <a:pt x="0" y="2208092"/>
                    <a:pt x="0" y="219465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274726" cy="2285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879726" y="7673492"/>
            <a:ext cx="20152861" cy="1221002"/>
            <a:chOff x="0" y="0"/>
            <a:chExt cx="5307749" cy="3215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07749" cy="321581"/>
            </a:xfrm>
            <a:custGeom>
              <a:avLst/>
              <a:gdLst/>
              <a:ahLst/>
              <a:cxnLst/>
              <a:rect l="l" t="t" r="r" b="b"/>
              <a:pathLst>
                <a:path w="5307749" h="321581">
                  <a:moveTo>
                    <a:pt x="9604" y="0"/>
                  </a:moveTo>
                  <a:lnTo>
                    <a:pt x="5298145" y="0"/>
                  </a:lnTo>
                  <a:cubicBezTo>
                    <a:pt x="5300692" y="0"/>
                    <a:pt x="5303135" y="1012"/>
                    <a:pt x="5304936" y="2813"/>
                  </a:cubicBezTo>
                  <a:cubicBezTo>
                    <a:pt x="5306737" y="4614"/>
                    <a:pt x="5307749" y="7057"/>
                    <a:pt x="5307749" y="9604"/>
                  </a:cubicBezTo>
                  <a:lnTo>
                    <a:pt x="5307749" y="311977"/>
                  </a:lnTo>
                  <a:cubicBezTo>
                    <a:pt x="5307749" y="314524"/>
                    <a:pt x="5306737" y="316967"/>
                    <a:pt x="5304936" y="318768"/>
                  </a:cubicBezTo>
                  <a:cubicBezTo>
                    <a:pt x="5303135" y="320569"/>
                    <a:pt x="5300692" y="321581"/>
                    <a:pt x="5298145" y="321581"/>
                  </a:cubicBezTo>
                  <a:lnTo>
                    <a:pt x="9604" y="321581"/>
                  </a:lnTo>
                  <a:cubicBezTo>
                    <a:pt x="7057" y="321581"/>
                    <a:pt x="4614" y="320569"/>
                    <a:pt x="2813" y="318768"/>
                  </a:cubicBezTo>
                  <a:cubicBezTo>
                    <a:pt x="1012" y="316967"/>
                    <a:pt x="0" y="314524"/>
                    <a:pt x="0" y="311977"/>
                  </a:cubicBezTo>
                  <a:lnTo>
                    <a:pt x="0" y="9604"/>
                  </a:lnTo>
                  <a:cubicBezTo>
                    <a:pt x="0" y="7057"/>
                    <a:pt x="1012" y="4614"/>
                    <a:pt x="2813" y="2813"/>
                  </a:cubicBezTo>
                  <a:cubicBezTo>
                    <a:pt x="4614" y="1012"/>
                    <a:pt x="7057" y="0"/>
                    <a:pt x="9604" y="0"/>
                  </a:cubicBezTo>
                  <a:close/>
                </a:path>
              </a:pathLst>
            </a:custGeom>
            <a:solidFill>
              <a:srgbClr val="0E643D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5307749" cy="388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972426" y="8021737"/>
            <a:ext cx="2060521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"/>
              </a:rPr>
              <a:t>Halaman</a:t>
            </a:r>
          </a:p>
        </p:txBody>
      </p:sp>
      <p:sp>
        <p:nvSpPr>
          <p:cNvPr id="9" name="Freeform 9"/>
          <p:cNvSpPr/>
          <p:nvPr/>
        </p:nvSpPr>
        <p:spPr>
          <a:xfrm>
            <a:off x="1673165" y="8077515"/>
            <a:ext cx="1430147" cy="412955"/>
          </a:xfrm>
          <a:custGeom>
            <a:avLst/>
            <a:gdLst/>
            <a:ahLst/>
            <a:cxnLst/>
            <a:rect l="l" t="t" r="r" b="b"/>
            <a:pathLst>
              <a:path w="1430147" h="412955">
                <a:moveTo>
                  <a:pt x="0" y="0"/>
                </a:moveTo>
                <a:lnTo>
                  <a:pt x="1430147" y="0"/>
                </a:lnTo>
                <a:lnTo>
                  <a:pt x="1430147" y="412955"/>
                </a:lnTo>
                <a:lnTo>
                  <a:pt x="0" y="412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673165" y="4010014"/>
            <a:ext cx="15453888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ID" sz="2800" dirty="0">
                <a:solidFill>
                  <a:schemeClr val="bg1"/>
                </a:solidFill>
              </a:rPr>
              <a:t>agenda </a:t>
            </a:r>
            <a:r>
              <a:rPr lang="en-ID" sz="2800" i="1" dirty="0">
                <a:solidFill>
                  <a:schemeClr val="bg1"/>
                </a:solidFill>
              </a:rPr>
              <a:t>blue economy</a:t>
            </a:r>
            <a:r>
              <a:rPr lang="en-ID" sz="2800" dirty="0">
                <a:solidFill>
                  <a:schemeClr val="bg1"/>
                </a:solidFill>
              </a:rPr>
              <a:t> di Muara Barito </a:t>
            </a:r>
            <a:r>
              <a:rPr lang="en-ID" sz="2800" dirty="0" err="1">
                <a:solidFill>
                  <a:schemeClr val="bg1"/>
                </a:solidFill>
              </a:rPr>
              <a:t>beririsan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langsung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dengan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empat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tujuan</a:t>
            </a:r>
            <a:r>
              <a:rPr lang="en-ID" sz="2800" dirty="0">
                <a:solidFill>
                  <a:schemeClr val="bg1"/>
                </a:solidFill>
              </a:rPr>
              <a:t> SDGs: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800" b="1" dirty="0">
                <a:solidFill>
                  <a:schemeClr val="bg1"/>
                </a:solidFill>
              </a:rPr>
              <a:t>SDG 1 (</a:t>
            </a:r>
            <a:r>
              <a:rPr lang="en-ID" sz="2800" b="1" dirty="0" err="1">
                <a:solidFill>
                  <a:schemeClr val="bg1"/>
                </a:solidFill>
              </a:rPr>
              <a:t>Tanpa</a:t>
            </a:r>
            <a:r>
              <a:rPr lang="en-ID" sz="2800" b="1" dirty="0">
                <a:solidFill>
                  <a:schemeClr val="bg1"/>
                </a:solidFill>
              </a:rPr>
              <a:t> </a:t>
            </a:r>
            <a:r>
              <a:rPr lang="en-ID" sz="2800" b="1" dirty="0" err="1">
                <a:solidFill>
                  <a:schemeClr val="bg1"/>
                </a:solidFill>
              </a:rPr>
              <a:t>Kemiskinan</a:t>
            </a:r>
            <a:r>
              <a:rPr lang="en-ID" sz="2800" b="1" dirty="0">
                <a:solidFill>
                  <a:schemeClr val="bg1"/>
                </a:solidFill>
              </a:rPr>
              <a:t>):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melalui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akses</a:t>
            </a:r>
            <a:r>
              <a:rPr lang="en-ID" sz="2800" dirty="0">
                <a:solidFill>
                  <a:schemeClr val="bg1"/>
                </a:solidFill>
              </a:rPr>
              <a:t> modal dan </a:t>
            </a:r>
            <a:r>
              <a:rPr lang="en-ID" sz="2800" dirty="0" err="1">
                <a:solidFill>
                  <a:schemeClr val="bg1"/>
                </a:solidFill>
              </a:rPr>
              <a:t>pembiayaan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inklusif</a:t>
            </a:r>
            <a:r>
              <a:rPr lang="en-ID" sz="2800" dirty="0">
                <a:solidFill>
                  <a:schemeClr val="bg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800" b="1" dirty="0">
                <a:solidFill>
                  <a:schemeClr val="bg1"/>
                </a:solidFill>
              </a:rPr>
              <a:t>SDG 8 (</a:t>
            </a:r>
            <a:r>
              <a:rPr lang="en-ID" sz="2800" b="1" dirty="0" err="1">
                <a:solidFill>
                  <a:schemeClr val="bg1"/>
                </a:solidFill>
              </a:rPr>
              <a:t>Pekerjaan</a:t>
            </a:r>
            <a:r>
              <a:rPr lang="en-ID" sz="2800" b="1" dirty="0">
                <a:solidFill>
                  <a:schemeClr val="bg1"/>
                </a:solidFill>
              </a:rPr>
              <a:t> </a:t>
            </a:r>
            <a:r>
              <a:rPr lang="en-ID" sz="2800" b="1" dirty="0" err="1">
                <a:solidFill>
                  <a:schemeClr val="bg1"/>
                </a:solidFill>
              </a:rPr>
              <a:t>Layak</a:t>
            </a:r>
            <a:r>
              <a:rPr lang="en-ID" sz="2800" b="1" dirty="0">
                <a:solidFill>
                  <a:schemeClr val="bg1"/>
                </a:solidFill>
              </a:rPr>
              <a:t>):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dengan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kontrak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kerja</a:t>
            </a:r>
            <a:r>
              <a:rPr lang="en-ID" sz="2800" dirty="0">
                <a:solidFill>
                  <a:schemeClr val="bg1"/>
                </a:solidFill>
              </a:rPr>
              <a:t>, </a:t>
            </a:r>
            <a:r>
              <a:rPr lang="en-ID" sz="2800" dirty="0" err="1">
                <a:solidFill>
                  <a:schemeClr val="bg1"/>
                </a:solidFill>
              </a:rPr>
              <a:t>asuransi</a:t>
            </a:r>
            <a:r>
              <a:rPr lang="en-ID" sz="2800" dirty="0">
                <a:solidFill>
                  <a:schemeClr val="bg1"/>
                </a:solidFill>
              </a:rPr>
              <a:t>, dan </a:t>
            </a:r>
            <a:r>
              <a:rPr lang="en-ID" sz="2800" dirty="0" err="1">
                <a:solidFill>
                  <a:schemeClr val="bg1"/>
                </a:solidFill>
              </a:rPr>
              <a:t>koperasi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nelayan</a:t>
            </a:r>
            <a:r>
              <a:rPr lang="en-ID" sz="2800" dirty="0">
                <a:solidFill>
                  <a:schemeClr val="bg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800" b="1" dirty="0">
                <a:solidFill>
                  <a:schemeClr val="bg1"/>
                </a:solidFill>
              </a:rPr>
              <a:t>SDG 10 (</a:t>
            </a:r>
            <a:r>
              <a:rPr lang="en-ID" sz="2800" b="1" dirty="0" err="1">
                <a:solidFill>
                  <a:schemeClr val="bg1"/>
                </a:solidFill>
              </a:rPr>
              <a:t>Mengurangi</a:t>
            </a:r>
            <a:r>
              <a:rPr lang="en-ID" sz="2800" b="1" dirty="0">
                <a:solidFill>
                  <a:schemeClr val="bg1"/>
                </a:solidFill>
              </a:rPr>
              <a:t> </a:t>
            </a:r>
            <a:r>
              <a:rPr lang="en-ID" sz="2800" b="1" dirty="0" err="1">
                <a:solidFill>
                  <a:schemeClr val="bg1"/>
                </a:solidFill>
              </a:rPr>
              <a:t>Ketimpangan</a:t>
            </a:r>
            <a:r>
              <a:rPr lang="en-ID" sz="2800" b="1" dirty="0">
                <a:solidFill>
                  <a:schemeClr val="bg1"/>
                </a:solidFill>
              </a:rPr>
              <a:t>):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lewat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distribusi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nilai</a:t>
            </a:r>
            <a:r>
              <a:rPr lang="en-ID" sz="2800" dirty="0">
                <a:solidFill>
                  <a:schemeClr val="bg1"/>
                </a:solidFill>
              </a:rPr>
              <a:t> dan </a:t>
            </a:r>
            <a:r>
              <a:rPr lang="en-ID" sz="2800" dirty="0" err="1">
                <a:solidFill>
                  <a:schemeClr val="bg1"/>
                </a:solidFill>
              </a:rPr>
              <a:t>posisi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tawar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kolektif</a:t>
            </a:r>
            <a:r>
              <a:rPr lang="en-ID" sz="2800" dirty="0">
                <a:solidFill>
                  <a:schemeClr val="bg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800" b="1" dirty="0">
                <a:solidFill>
                  <a:schemeClr val="bg1"/>
                </a:solidFill>
              </a:rPr>
              <a:t>SDG 14 (</a:t>
            </a:r>
            <a:r>
              <a:rPr lang="en-ID" sz="2800" b="1" dirty="0" err="1">
                <a:solidFill>
                  <a:schemeClr val="bg1"/>
                </a:solidFill>
              </a:rPr>
              <a:t>Ekosistem</a:t>
            </a:r>
            <a:r>
              <a:rPr lang="en-ID" sz="2800" b="1" dirty="0">
                <a:solidFill>
                  <a:schemeClr val="bg1"/>
                </a:solidFill>
              </a:rPr>
              <a:t> </a:t>
            </a:r>
            <a:r>
              <a:rPr lang="en-ID" sz="2800" b="1" dirty="0" err="1">
                <a:solidFill>
                  <a:schemeClr val="bg1"/>
                </a:solidFill>
              </a:rPr>
              <a:t>Lautan</a:t>
            </a:r>
            <a:r>
              <a:rPr lang="en-ID" sz="2800" b="1" dirty="0">
                <a:solidFill>
                  <a:schemeClr val="bg1"/>
                </a:solidFill>
              </a:rPr>
              <a:t>):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melalui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pengelolaan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sumber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daya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berbasis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keadilan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sosial</a:t>
            </a:r>
            <a:r>
              <a:rPr lang="en-ID" sz="2800" dirty="0">
                <a:solidFill>
                  <a:schemeClr val="bg1"/>
                </a:solidFill>
              </a:rPr>
              <a:t>.</a:t>
            </a:r>
            <a:br>
              <a:rPr lang="en-ID" sz="2800" dirty="0">
                <a:solidFill>
                  <a:schemeClr val="bg1"/>
                </a:solidFill>
              </a:rPr>
            </a:br>
            <a:r>
              <a:rPr lang="en-ID" sz="2800" dirty="0" err="1">
                <a:solidFill>
                  <a:schemeClr val="bg1"/>
                </a:solidFill>
              </a:rPr>
              <a:t>Intinya</a:t>
            </a:r>
            <a:r>
              <a:rPr lang="en-ID" sz="2800" dirty="0">
                <a:solidFill>
                  <a:schemeClr val="bg1"/>
                </a:solidFill>
              </a:rPr>
              <a:t>, </a:t>
            </a:r>
            <a:r>
              <a:rPr lang="en-ID" sz="2800" i="1" dirty="0">
                <a:solidFill>
                  <a:schemeClr val="bg1"/>
                </a:solidFill>
              </a:rPr>
              <a:t>blue economy</a:t>
            </a:r>
            <a:r>
              <a:rPr lang="en-ID" sz="2800" dirty="0">
                <a:solidFill>
                  <a:schemeClr val="bg1"/>
                </a:solidFill>
              </a:rPr>
              <a:t> yang </a:t>
            </a:r>
            <a:r>
              <a:rPr lang="en-ID" sz="2800" dirty="0" err="1">
                <a:solidFill>
                  <a:schemeClr val="bg1"/>
                </a:solidFill>
              </a:rPr>
              <a:t>sejati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bukan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sekadar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efisiensi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atau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konservasi</a:t>
            </a:r>
            <a:r>
              <a:rPr lang="en-ID" sz="2800" dirty="0">
                <a:solidFill>
                  <a:schemeClr val="bg1"/>
                </a:solidFill>
              </a:rPr>
              <a:t>, </a:t>
            </a:r>
            <a:r>
              <a:rPr lang="en-ID" sz="2800" dirty="0" err="1">
                <a:solidFill>
                  <a:schemeClr val="bg1"/>
                </a:solidFill>
              </a:rPr>
              <a:t>tetapi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keberlanjutan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ekologis</a:t>
            </a:r>
            <a:r>
              <a:rPr lang="en-ID" sz="2800" dirty="0">
                <a:solidFill>
                  <a:schemeClr val="bg1"/>
                </a:solidFill>
              </a:rPr>
              <a:t> yang </a:t>
            </a:r>
            <a:r>
              <a:rPr lang="en-ID" sz="2800" dirty="0" err="1">
                <a:solidFill>
                  <a:schemeClr val="bg1"/>
                </a:solidFill>
              </a:rPr>
              <a:t>lahir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dari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keadilan</a:t>
            </a:r>
            <a:r>
              <a:rPr lang="en-ID" sz="2800" dirty="0">
                <a:solidFill>
                  <a:schemeClr val="bg1"/>
                </a:solidFill>
              </a:rPr>
              <a:t> </a:t>
            </a:r>
            <a:r>
              <a:rPr lang="en-ID" sz="2800" dirty="0" err="1">
                <a:solidFill>
                  <a:schemeClr val="bg1"/>
                </a:solidFill>
              </a:rPr>
              <a:t>sosial</a:t>
            </a:r>
            <a:r>
              <a:rPr lang="en-ID" sz="2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Freeform 11"/>
          <p:cNvSpPr/>
          <p:nvPr/>
        </p:nvSpPr>
        <p:spPr>
          <a:xfrm>
            <a:off x="7329517" y="854056"/>
            <a:ext cx="3628965" cy="349288"/>
          </a:xfrm>
          <a:custGeom>
            <a:avLst/>
            <a:gdLst/>
            <a:ahLst/>
            <a:cxnLst/>
            <a:rect l="l" t="t" r="r" b="b"/>
            <a:pathLst>
              <a:path w="3628965" h="349288">
                <a:moveTo>
                  <a:pt x="0" y="0"/>
                </a:moveTo>
                <a:lnTo>
                  <a:pt x="3628966" y="0"/>
                </a:lnTo>
                <a:lnTo>
                  <a:pt x="3628966" y="349288"/>
                </a:lnTo>
                <a:lnTo>
                  <a:pt x="0" y="3492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81404" y="1213099"/>
            <a:ext cx="16230600" cy="2335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5400" dirty="0" err="1">
                <a:solidFill>
                  <a:srgbClr val="FFFFFF"/>
                </a:solidFill>
                <a:latin typeface="Agrandir Ultra-Bold"/>
              </a:rPr>
              <a:t>Interkoneksi</a:t>
            </a:r>
            <a:r>
              <a:rPr lang="en-US" sz="5400" dirty="0">
                <a:solidFill>
                  <a:srgbClr val="FFFFFF"/>
                </a:solidFill>
                <a:latin typeface="Agrandir Ultra-Bold"/>
              </a:rPr>
              <a:t> SDGs, Blue Economy, dan </a:t>
            </a:r>
            <a:r>
              <a:rPr lang="en-US" sz="5400" dirty="0" err="1">
                <a:solidFill>
                  <a:srgbClr val="FFFFFF"/>
                </a:solidFill>
                <a:latin typeface="Agrandir Ultra-Bold"/>
              </a:rPr>
              <a:t>Keadilan</a:t>
            </a:r>
            <a:r>
              <a:rPr lang="en-US" sz="5400" dirty="0">
                <a:solidFill>
                  <a:srgbClr val="FFFFFF"/>
                </a:solidFill>
                <a:latin typeface="Agrandir Ultra-Bold"/>
              </a:rPr>
              <a:t> </a:t>
            </a:r>
            <a:r>
              <a:rPr lang="en-US" sz="5400" dirty="0" err="1">
                <a:solidFill>
                  <a:srgbClr val="FFFFFF"/>
                </a:solidFill>
                <a:latin typeface="Agrandir Ultra-Bold"/>
              </a:rPr>
              <a:t>Sosial</a:t>
            </a:r>
            <a:r>
              <a:rPr lang="en-US" sz="5400" dirty="0">
                <a:solidFill>
                  <a:srgbClr val="FFFFFF"/>
                </a:solidFill>
                <a:latin typeface="Agrandir Ultra-Bold"/>
              </a:rPr>
              <a:t>-Ekonomi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746281" y="7886821"/>
            <a:ext cx="794343" cy="794343"/>
          </a:xfrm>
          <a:custGeom>
            <a:avLst/>
            <a:gdLst/>
            <a:ahLst/>
            <a:cxnLst/>
            <a:rect l="l" t="t" r="r" b="b"/>
            <a:pathLst>
              <a:path w="794343" h="794343">
                <a:moveTo>
                  <a:pt x="0" y="0"/>
                </a:moveTo>
                <a:lnTo>
                  <a:pt x="794343" y="0"/>
                </a:lnTo>
                <a:lnTo>
                  <a:pt x="794343" y="794343"/>
                </a:lnTo>
                <a:lnTo>
                  <a:pt x="0" y="7943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845219" y="8021737"/>
            <a:ext cx="59646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 Ultra-Bold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755458"/>
            <a:ext cx="5105410" cy="1077062"/>
            <a:chOff x="0" y="0"/>
            <a:chExt cx="1344635" cy="2836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4635" cy="283671"/>
            </a:xfrm>
            <a:custGeom>
              <a:avLst/>
              <a:gdLst/>
              <a:ahLst/>
              <a:cxnLst/>
              <a:rect l="l" t="t" r="r" b="b"/>
              <a:pathLst>
                <a:path w="1344635" h="283671">
                  <a:moveTo>
                    <a:pt x="77337" y="0"/>
                  </a:moveTo>
                  <a:lnTo>
                    <a:pt x="1267298" y="0"/>
                  </a:lnTo>
                  <a:cubicBezTo>
                    <a:pt x="1287809" y="0"/>
                    <a:pt x="1307480" y="8148"/>
                    <a:pt x="1321983" y="22652"/>
                  </a:cubicBezTo>
                  <a:cubicBezTo>
                    <a:pt x="1336487" y="37155"/>
                    <a:pt x="1344635" y="56826"/>
                    <a:pt x="1344635" y="77337"/>
                  </a:cubicBezTo>
                  <a:lnTo>
                    <a:pt x="1344635" y="206334"/>
                  </a:lnTo>
                  <a:cubicBezTo>
                    <a:pt x="1344635" y="226845"/>
                    <a:pt x="1336487" y="246516"/>
                    <a:pt x="1321983" y="261019"/>
                  </a:cubicBezTo>
                  <a:cubicBezTo>
                    <a:pt x="1307480" y="275523"/>
                    <a:pt x="1287809" y="283671"/>
                    <a:pt x="1267298" y="283671"/>
                  </a:cubicBezTo>
                  <a:lnTo>
                    <a:pt x="77337" y="283671"/>
                  </a:lnTo>
                  <a:cubicBezTo>
                    <a:pt x="56826" y="283671"/>
                    <a:pt x="37155" y="275523"/>
                    <a:pt x="22652" y="261019"/>
                  </a:cubicBezTo>
                  <a:cubicBezTo>
                    <a:pt x="8148" y="246516"/>
                    <a:pt x="0" y="226845"/>
                    <a:pt x="0" y="206334"/>
                  </a:cubicBezTo>
                  <a:lnTo>
                    <a:pt x="0" y="77337"/>
                  </a:lnTo>
                  <a:cubicBezTo>
                    <a:pt x="0" y="56826"/>
                    <a:pt x="8148" y="37155"/>
                    <a:pt x="22652" y="22652"/>
                  </a:cubicBezTo>
                  <a:cubicBezTo>
                    <a:pt x="37155" y="8148"/>
                    <a:pt x="56826" y="0"/>
                    <a:pt x="7733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44635" cy="321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45774" y="6755458"/>
            <a:ext cx="5240543" cy="1077062"/>
            <a:chOff x="0" y="0"/>
            <a:chExt cx="1380225" cy="2836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80225" cy="283671"/>
            </a:xfrm>
            <a:custGeom>
              <a:avLst/>
              <a:gdLst/>
              <a:ahLst/>
              <a:cxnLst/>
              <a:rect l="l" t="t" r="r" b="b"/>
              <a:pathLst>
                <a:path w="1380225" h="283671">
                  <a:moveTo>
                    <a:pt x="75343" y="0"/>
                  </a:moveTo>
                  <a:lnTo>
                    <a:pt x="1304883" y="0"/>
                  </a:lnTo>
                  <a:cubicBezTo>
                    <a:pt x="1346493" y="0"/>
                    <a:pt x="1380225" y="33732"/>
                    <a:pt x="1380225" y="75343"/>
                  </a:cubicBezTo>
                  <a:lnTo>
                    <a:pt x="1380225" y="208328"/>
                  </a:lnTo>
                  <a:cubicBezTo>
                    <a:pt x="1380225" y="249938"/>
                    <a:pt x="1346493" y="283671"/>
                    <a:pt x="1304883" y="283671"/>
                  </a:cubicBezTo>
                  <a:lnTo>
                    <a:pt x="75343" y="283671"/>
                  </a:lnTo>
                  <a:cubicBezTo>
                    <a:pt x="55361" y="283671"/>
                    <a:pt x="36197" y="275733"/>
                    <a:pt x="22067" y="261603"/>
                  </a:cubicBezTo>
                  <a:cubicBezTo>
                    <a:pt x="7938" y="247474"/>
                    <a:pt x="0" y="228310"/>
                    <a:pt x="0" y="208328"/>
                  </a:cubicBezTo>
                  <a:lnTo>
                    <a:pt x="0" y="75343"/>
                  </a:lnTo>
                  <a:cubicBezTo>
                    <a:pt x="0" y="55361"/>
                    <a:pt x="7938" y="36197"/>
                    <a:pt x="22067" y="22067"/>
                  </a:cubicBezTo>
                  <a:cubicBezTo>
                    <a:pt x="36197" y="7938"/>
                    <a:pt x="55361" y="0"/>
                    <a:pt x="75343" y="0"/>
                  </a:cubicBezTo>
                  <a:close/>
                </a:path>
              </a:pathLst>
            </a:custGeom>
            <a:solidFill>
              <a:srgbClr val="0E643D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80225" cy="321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3245774" y="1216128"/>
            <a:ext cx="8498472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1028700" y="1028700"/>
            <a:ext cx="1430147" cy="412955"/>
          </a:xfrm>
          <a:custGeom>
            <a:avLst/>
            <a:gdLst/>
            <a:ahLst/>
            <a:cxnLst/>
            <a:rect l="l" t="t" r="r" b="b"/>
            <a:pathLst>
              <a:path w="1430147" h="412955">
                <a:moveTo>
                  <a:pt x="0" y="0"/>
                </a:moveTo>
                <a:lnTo>
                  <a:pt x="1430147" y="0"/>
                </a:lnTo>
                <a:lnTo>
                  <a:pt x="1430147" y="412955"/>
                </a:lnTo>
                <a:lnTo>
                  <a:pt x="0" y="412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42743" y="164996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311665" y="8207776"/>
            <a:ext cx="1462803" cy="1462803"/>
          </a:xfrm>
          <a:custGeom>
            <a:avLst/>
            <a:gdLst/>
            <a:ahLst/>
            <a:cxnLst/>
            <a:rect l="l" t="t" r="r" b="b"/>
            <a:pathLst>
              <a:path w="1462803" h="1462803">
                <a:moveTo>
                  <a:pt x="0" y="0"/>
                </a:moveTo>
                <a:lnTo>
                  <a:pt x="1462803" y="0"/>
                </a:lnTo>
                <a:lnTo>
                  <a:pt x="1462803" y="1462803"/>
                </a:lnTo>
                <a:lnTo>
                  <a:pt x="0" y="14628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1998833"/>
            <a:ext cx="927759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800" dirty="0" err="1">
                <a:solidFill>
                  <a:srgbClr val="000000"/>
                </a:solidFill>
                <a:latin typeface="Agrandir Ultra-Bold"/>
              </a:rPr>
              <a:t>Simpulan</a:t>
            </a:r>
            <a:r>
              <a:rPr lang="en-US" sz="8800" dirty="0">
                <a:solidFill>
                  <a:srgbClr val="000000"/>
                </a:solidFill>
                <a:latin typeface="Agrandir Ultra-Bold"/>
              </a:rPr>
              <a:t> dan </a:t>
            </a:r>
            <a:r>
              <a:rPr lang="en-US" sz="8800" dirty="0" err="1">
                <a:solidFill>
                  <a:srgbClr val="000000"/>
                </a:solidFill>
                <a:latin typeface="Agrandir Ultra-Bold"/>
              </a:rPr>
              <a:t>Implikasi</a:t>
            </a:r>
            <a:r>
              <a:rPr lang="en-US" sz="8800" dirty="0">
                <a:solidFill>
                  <a:srgbClr val="000000"/>
                </a:solidFill>
                <a:latin typeface="Agrandir Ultra-Bold"/>
              </a:rPr>
              <a:t> </a:t>
            </a:r>
            <a:r>
              <a:rPr lang="en-US" sz="8800" dirty="0" err="1">
                <a:solidFill>
                  <a:srgbClr val="000000"/>
                </a:solidFill>
                <a:latin typeface="Agrandir Ultra-Bold"/>
              </a:rPr>
              <a:t>Praktis</a:t>
            </a:r>
            <a:endParaRPr lang="en-US" sz="8800" dirty="0">
              <a:solidFill>
                <a:srgbClr val="000000"/>
              </a:solidFill>
              <a:latin typeface="Agrandir Ultra-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73210" y="6996492"/>
            <a:ext cx="401869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Montserrat"/>
              </a:rPr>
              <a:t>AYOKK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06273" y="6996492"/>
            <a:ext cx="3119546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Montserrat Bold"/>
              </a:rPr>
              <a:t>LANJUTKAN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9031605"/>
            <a:ext cx="7450691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dirty="0">
                <a:solidFill>
                  <a:srgbClr val="000000"/>
                </a:solidFill>
                <a:latin typeface="Montserrat"/>
              </a:rPr>
              <a:t>MAN 5 BANJAR 2025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C67FF9B-2D74-674E-218D-D9C86A5331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800" y="1891340"/>
            <a:ext cx="3974684" cy="53303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78031" y="933250"/>
            <a:ext cx="202725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Montserrat"/>
              </a:rPr>
              <a:t>Halaman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66800" y="4342881"/>
            <a:ext cx="7708135" cy="4587701"/>
            <a:chOff x="0" y="0"/>
            <a:chExt cx="1711907" cy="1208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11907" cy="1208283"/>
            </a:xfrm>
            <a:custGeom>
              <a:avLst/>
              <a:gdLst/>
              <a:ahLst/>
              <a:cxnLst/>
              <a:rect l="l" t="t" r="r" b="b"/>
              <a:pathLst>
                <a:path w="1711907" h="1208283">
                  <a:moveTo>
                    <a:pt x="60745" y="0"/>
                  </a:moveTo>
                  <a:lnTo>
                    <a:pt x="1651162" y="0"/>
                  </a:lnTo>
                  <a:cubicBezTo>
                    <a:pt x="1684711" y="0"/>
                    <a:pt x="1711907" y="27197"/>
                    <a:pt x="1711907" y="60745"/>
                  </a:cubicBezTo>
                  <a:lnTo>
                    <a:pt x="1711907" y="1147538"/>
                  </a:lnTo>
                  <a:cubicBezTo>
                    <a:pt x="1711907" y="1181087"/>
                    <a:pt x="1684711" y="1208283"/>
                    <a:pt x="1651162" y="1208283"/>
                  </a:cubicBezTo>
                  <a:lnTo>
                    <a:pt x="60745" y="1208283"/>
                  </a:lnTo>
                  <a:cubicBezTo>
                    <a:pt x="27197" y="1208283"/>
                    <a:pt x="0" y="1181087"/>
                    <a:pt x="0" y="1147538"/>
                  </a:cubicBezTo>
                  <a:lnTo>
                    <a:pt x="0" y="60745"/>
                  </a:lnTo>
                  <a:cubicBezTo>
                    <a:pt x="0" y="27197"/>
                    <a:pt x="27197" y="0"/>
                    <a:pt x="607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E643D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711907" cy="1274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331011" y="3816667"/>
            <a:ext cx="4387950" cy="1069550"/>
            <a:chOff x="0" y="0"/>
            <a:chExt cx="1155674" cy="2816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55674" cy="281692"/>
            </a:xfrm>
            <a:custGeom>
              <a:avLst/>
              <a:gdLst/>
              <a:ahLst/>
              <a:cxnLst/>
              <a:rect l="l" t="t" r="r" b="b"/>
              <a:pathLst>
                <a:path w="1155674" h="281692">
                  <a:moveTo>
                    <a:pt x="61753" y="0"/>
                  </a:moveTo>
                  <a:lnTo>
                    <a:pt x="1093922" y="0"/>
                  </a:lnTo>
                  <a:cubicBezTo>
                    <a:pt x="1128026" y="0"/>
                    <a:pt x="1155674" y="27648"/>
                    <a:pt x="1155674" y="61753"/>
                  </a:cubicBezTo>
                  <a:lnTo>
                    <a:pt x="1155674" y="219940"/>
                  </a:lnTo>
                  <a:cubicBezTo>
                    <a:pt x="1155674" y="254045"/>
                    <a:pt x="1128026" y="281692"/>
                    <a:pt x="1093922" y="281692"/>
                  </a:cubicBezTo>
                  <a:lnTo>
                    <a:pt x="61753" y="281692"/>
                  </a:lnTo>
                  <a:cubicBezTo>
                    <a:pt x="27648" y="281692"/>
                    <a:pt x="0" y="254045"/>
                    <a:pt x="0" y="219940"/>
                  </a:cubicBezTo>
                  <a:lnTo>
                    <a:pt x="0" y="61753"/>
                  </a:lnTo>
                  <a:cubicBezTo>
                    <a:pt x="0" y="27648"/>
                    <a:pt x="27648" y="0"/>
                    <a:pt x="61753" y="0"/>
                  </a:cubicBezTo>
                  <a:close/>
                </a:path>
              </a:pathLst>
            </a:custGeom>
            <a:solidFill>
              <a:srgbClr val="000000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155674" cy="348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513064" y="4342881"/>
            <a:ext cx="7708135" cy="4587701"/>
            <a:chOff x="0" y="0"/>
            <a:chExt cx="1711907" cy="12082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11907" cy="1208283"/>
            </a:xfrm>
            <a:custGeom>
              <a:avLst/>
              <a:gdLst/>
              <a:ahLst/>
              <a:cxnLst/>
              <a:rect l="l" t="t" r="r" b="b"/>
              <a:pathLst>
                <a:path w="1711907" h="1208283">
                  <a:moveTo>
                    <a:pt x="60745" y="0"/>
                  </a:moveTo>
                  <a:lnTo>
                    <a:pt x="1651162" y="0"/>
                  </a:lnTo>
                  <a:cubicBezTo>
                    <a:pt x="1684711" y="0"/>
                    <a:pt x="1711907" y="27197"/>
                    <a:pt x="1711907" y="60745"/>
                  </a:cubicBezTo>
                  <a:lnTo>
                    <a:pt x="1711907" y="1147538"/>
                  </a:lnTo>
                  <a:cubicBezTo>
                    <a:pt x="1711907" y="1181087"/>
                    <a:pt x="1684711" y="1208283"/>
                    <a:pt x="1651162" y="1208283"/>
                  </a:cubicBezTo>
                  <a:lnTo>
                    <a:pt x="60745" y="1208283"/>
                  </a:lnTo>
                  <a:cubicBezTo>
                    <a:pt x="27197" y="1208283"/>
                    <a:pt x="0" y="1181087"/>
                    <a:pt x="0" y="1147538"/>
                  </a:cubicBezTo>
                  <a:lnTo>
                    <a:pt x="0" y="60745"/>
                  </a:lnTo>
                  <a:cubicBezTo>
                    <a:pt x="0" y="27197"/>
                    <a:pt x="27197" y="0"/>
                    <a:pt x="607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711907" cy="1274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569039" y="3845242"/>
            <a:ext cx="4387950" cy="1069550"/>
            <a:chOff x="0" y="0"/>
            <a:chExt cx="1155674" cy="2816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55674" cy="281692"/>
            </a:xfrm>
            <a:custGeom>
              <a:avLst/>
              <a:gdLst/>
              <a:ahLst/>
              <a:cxnLst/>
              <a:rect l="l" t="t" r="r" b="b"/>
              <a:pathLst>
                <a:path w="1155674" h="281692">
                  <a:moveTo>
                    <a:pt x="61753" y="0"/>
                  </a:moveTo>
                  <a:lnTo>
                    <a:pt x="1093922" y="0"/>
                  </a:lnTo>
                  <a:cubicBezTo>
                    <a:pt x="1128026" y="0"/>
                    <a:pt x="1155674" y="27648"/>
                    <a:pt x="1155674" y="61753"/>
                  </a:cubicBezTo>
                  <a:lnTo>
                    <a:pt x="1155674" y="219940"/>
                  </a:lnTo>
                  <a:cubicBezTo>
                    <a:pt x="1155674" y="254045"/>
                    <a:pt x="1128026" y="281692"/>
                    <a:pt x="1093922" y="281692"/>
                  </a:cubicBezTo>
                  <a:lnTo>
                    <a:pt x="61753" y="281692"/>
                  </a:lnTo>
                  <a:cubicBezTo>
                    <a:pt x="27648" y="281692"/>
                    <a:pt x="0" y="254045"/>
                    <a:pt x="0" y="219940"/>
                  </a:cubicBezTo>
                  <a:lnTo>
                    <a:pt x="0" y="61753"/>
                  </a:lnTo>
                  <a:cubicBezTo>
                    <a:pt x="0" y="27648"/>
                    <a:pt x="27648" y="0"/>
                    <a:pt x="61753" y="0"/>
                  </a:cubicBezTo>
                  <a:close/>
                </a:path>
              </a:pathLst>
            </a:custGeom>
            <a:solidFill>
              <a:srgbClr val="0E643D"/>
            </a:solidFill>
            <a:ln cap="rnd">
              <a:noFill/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1155674" cy="348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269231" y="4118410"/>
            <a:ext cx="2987567" cy="472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5"/>
              </a:lnSpc>
            </a:pPr>
            <a:r>
              <a:rPr lang="en-US" sz="2775" dirty="0">
                <a:solidFill>
                  <a:srgbClr val="FFFFFF"/>
                </a:solidFill>
                <a:latin typeface="Montserrat Ultra-Bold"/>
              </a:rPr>
              <a:t>IMPLIKASI</a:t>
            </a:r>
          </a:p>
        </p:txBody>
      </p:sp>
      <p:sp>
        <p:nvSpPr>
          <p:cNvPr id="16" name="Freeform 16"/>
          <p:cNvSpPr/>
          <p:nvPr/>
        </p:nvSpPr>
        <p:spPr>
          <a:xfrm>
            <a:off x="2275037" y="989028"/>
            <a:ext cx="1430147" cy="412955"/>
          </a:xfrm>
          <a:custGeom>
            <a:avLst/>
            <a:gdLst/>
            <a:ahLst/>
            <a:cxnLst/>
            <a:rect l="l" t="t" r="r" b="b"/>
            <a:pathLst>
              <a:path w="1430147" h="412955">
                <a:moveTo>
                  <a:pt x="0" y="0"/>
                </a:moveTo>
                <a:lnTo>
                  <a:pt x="1430147" y="0"/>
                </a:lnTo>
                <a:lnTo>
                  <a:pt x="1430147" y="412955"/>
                </a:lnTo>
                <a:lnTo>
                  <a:pt x="0" y="412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218620" y="798334"/>
            <a:ext cx="794343" cy="794343"/>
          </a:xfrm>
          <a:custGeom>
            <a:avLst/>
            <a:gdLst/>
            <a:ahLst/>
            <a:cxnLst/>
            <a:rect l="l" t="t" r="r" b="b"/>
            <a:pathLst>
              <a:path w="794343" h="794343">
                <a:moveTo>
                  <a:pt x="0" y="0"/>
                </a:moveTo>
                <a:lnTo>
                  <a:pt x="794343" y="0"/>
                </a:lnTo>
                <a:lnTo>
                  <a:pt x="794343" y="794343"/>
                </a:lnTo>
                <a:lnTo>
                  <a:pt x="0" y="79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368252" y="5159274"/>
            <a:ext cx="7166148" cy="320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implementasi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Blue Economy di Muara Barito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berjalan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dalam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paradoks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antara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wacana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global dan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struktur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lokal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Sistem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patron–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klien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dan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kontrol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pasar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menahan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keadilan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distributif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partisipasi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, dan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perlindungan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sosial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Namun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muncul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potensi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transformatif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melalui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koperasi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pekerja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mikrofinansial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inklusif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, reformasi tata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niaga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, dan co-management.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710220" y="5267505"/>
            <a:ext cx="7209528" cy="2487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Pemerintah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berperan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sebagai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fasilitator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tata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nilai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bukan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sekadar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penyedia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program.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Kebijakan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harus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menjamin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integrasi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antara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keadilan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sosial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dan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keberlanjutan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ekologis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Montserrat"/>
              </a:rPr>
              <a:t>Blue Economy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akan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bermakna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hanya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jika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buruh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nelayan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menjadi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subjek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perubahan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bukan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penerima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"/>
              </a:rPr>
              <a:t>kebijakan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32443" y="1857612"/>
            <a:ext cx="15533024" cy="2367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63"/>
              </a:lnSpc>
            </a:pPr>
            <a:r>
              <a:rPr lang="en-US" sz="3200" dirty="0">
                <a:solidFill>
                  <a:srgbClr val="000000"/>
                </a:solidFill>
                <a:latin typeface="Agrandir Ultra-Bold"/>
              </a:rPr>
              <a:t>Blue Economy dan </a:t>
            </a:r>
            <a:r>
              <a:rPr lang="en-US" sz="3200" dirty="0" err="1">
                <a:solidFill>
                  <a:srgbClr val="000000"/>
                </a:solidFill>
                <a:latin typeface="Agrandir Ultra-Bold"/>
              </a:rPr>
              <a:t>Keadilan</a:t>
            </a:r>
            <a:r>
              <a:rPr lang="en-US" sz="3200" dirty="0">
                <a:solidFill>
                  <a:srgbClr val="000000"/>
                </a:solidFill>
                <a:latin typeface="Agrandir Ultra-Bold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grandir Ultra-Bold"/>
              </a:rPr>
              <a:t>Sosial</a:t>
            </a:r>
            <a:r>
              <a:rPr lang="en-US" sz="3200" dirty="0">
                <a:solidFill>
                  <a:srgbClr val="000000"/>
                </a:solidFill>
                <a:latin typeface="Agrandir Ultra-Bold"/>
              </a:rPr>
              <a:t>: </a:t>
            </a:r>
            <a:r>
              <a:rPr lang="en-US" sz="3200" dirty="0" err="1">
                <a:solidFill>
                  <a:srgbClr val="000000"/>
                </a:solidFill>
                <a:latin typeface="Agrandir Ultra-Bold"/>
              </a:rPr>
              <a:t>Dinamika</a:t>
            </a:r>
            <a:r>
              <a:rPr lang="en-US" sz="3200" dirty="0">
                <a:solidFill>
                  <a:srgbClr val="000000"/>
                </a:solidFill>
                <a:latin typeface="Agrandir Ultra-Bold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grandir Ultra-Bold"/>
              </a:rPr>
              <a:t>Relasi</a:t>
            </a:r>
            <a:r>
              <a:rPr lang="en-US" sz="3200" dirty="0">
                <a:solidFill>
                  <a:srgbClr val="000000"/>
                </a:solidFill>
                <a:latin typeface="Agrandir Ultra-Bold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grandir Ultra-Bold"/>
              </a:rPr>
              <a:t>Buruh</a:t>
            </a:r>
            <a:r>
              <a:rPr lang="en-US" sz="3200" dirty="0">
                <a:solidFill>
                  <a:srgbClr val="000000"/>
                </a:solidFill>
                <a:latin typeface="Agrandir Ultra-Bold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grandir Ultra-Bold"/>
              </a:rPr>
              <a:t>Nelayan</a:t>
            </a:r>
            <a:r>
              <a:rPr lang="en-US" sz="3200" dirty="0">
                <a:solidFill>
                  <a:srgbClr val="000000"/>
                </a:solidFill>
                <a:latin typeface="Agrandir Ultra-Bold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grandir Ultra-Bold"/>
              </a:rPr>
              <a:t>Pemilik</a:t>
            </a:r>
            <a:r>
              <a:rPr lang="en-US" sz="3200" dirty="0">
                <a:solidFill>
                  <a:srgbClr val="000000"/>
                </a:solidFill>
                <a:latin typeface="Agrandir Ultra-Bold"/>
              </a:rPr>
              <a:t> Kapal, dan </a:t>
            </a:r>
            <a:r>
              <a:rPr lang="en-US" sz="3200" dirty="0" err="1">
                <a:solidFill>
                  <a:srgbClr val="000000"/>
                </a:solidFill>
                <a:latin typeface="Agrandir Ultra-Bold"/>
              </a:rPr>
              <a:t>Pemerintah</a:t>
            </a:r>
            <a:r>
              <a:rPr lang="en-US" sz="3200" dirty="0">
                <a:solidFill>
                  <a:srgbClr val="000000"/>
                </a:solidFill>
                <a:latin typeface="Agrandir Ultra-Bold"/>
              </a:rPr>
              <a:t> di Muara Barito–</a:t>
            </a:r>
            <a:r>
              <a:rPr lang="en-US" sz="3200" dirty="0" err="1">
                <a:solidFill>
                  <a:srgbClr val="000000"/>
                </a:solidFill>
                <a:latin typeface="Agrandir Ultra-Bold"/>
              </a:rPr>
              <a:t>Aluh-Aluh</a:t>
            </a:r>
            <a:endParaRPr lang="en-US" sz="3200" dirty="0">
              <a:solidFill>
                <a:srgbClr val="000000"/>
              </a:solidFill>
              <a:latin typeface="Agrandir Ultra-Bold"/>
            </a:endParaRPr>
          </a:p>
          <a:p>
            <a:pPr algn="ctr">
              <a:lnSpc>
                <a:spcPts val="6363"/>
              </a:lnSpc>
            </a:pPr>
            <a:endParaRPr lang="en-US" sz="3200" dirty="0">
              <a:solidFill>
                <a:srgbClr val="000000"/>
              </a:solidFill>
              <a:latin typeface="Agrandir Ultra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5317559" y="933250"/>
            <a:ext cx="59646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 Ultra-Bold"/>
              </a:rPr>
              <a:t>12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2429992" y="9712063"/>
            <a:ext cx="13737927" cy="0"/>
          </a:xfrm>
          <a:prstGeom prst="line">
            <a:avLst/>
          </a:prstGeom>
          <a:ln w="38100" cap="flat">
            <a:solidFill>
              <a:srgbClr val="0E643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TextBox 23"/>
          <p:cNvSpPr txBox="1"/>
          <p:nvPr/>
        </p:nvSpPr>
        <p:spPr>
          <a:xfrm>
            <a:off x="4031202" y="4089835"/>
            <a:ext cx="2987567" cy="472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5"/>
              </a:lnSpc>
            </a:pPr>
            <a:r>
              <a:rPr lang="en-US" sz="2775" dirty="0">
                <a:solidFill>
                  <a:srgbClr val="FFFFFF"/>
                </a:solidFill>
                <a:latin typeface="Montserrat Ultra-Bold"/>
              </a:rPr>
              <a:t>KESIMPULAN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6800" y="4260153"/>
            <a:ext cx="12801600" cy="3928869"/>
            <a:chOff x="0" y="0"/>
            <a:chExt cx="1195202" cy="12082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5202" cy="1208283"/>
            </a:xfrm>
            <a:custGeom>
              <a:avLst/>
              <a:gdLst/>
              <a:ahLst/>
              <a:cxnLst/>
              <a:rect l="l" t="t" r="r" b="b"/>
              <a:pathLst>
                <a:path w="1195202" h="1208283">
                  <a:moveTo>
                    <a:pt x="85488" y="0"/>
                  </a:moveTo>
                  <a:lnTo>
                    <a:pt x="1109714" y="0"/>
                  </a:lnTo>
                  <a:cubicBezTo>
                    <a:pt x="1132387" y="0"/>
                    <a:pt x="1154131" y="9007"/>
                    <a:pt x="1170163" y="25039"/>
                  </a:cubicBezTo>
                  <a:cubicBezTo>
                    <a:pt x="1186195" y="41071"/>
                    <a:pt x="1195202" y="62815"/>
                    <a:pt x="1195202" y="85488"/>
                  </a:cubicBezTo>
                  <a:lnTo>
                    <a:pt x="1195202" y="1122796"/>
                  </a:lnTo>
                  <a:cubicBezTo>
                    <a:pt x="1195202" y="1145468"/>
                    <a:pt x="1186195" y="1167213"/>
                    <a:pt x="1170163" y="1183245"/>
                  </a:cubicBezTo>
                  <a:cubicBezTo>
                    <a:pt x="1154131" y="1199277"/>
                    <a:pt x="1132387" y="1208283"/>
                    <a:pt x="1109714" y="1208283"/>
                  </a:cubicBezTo>
                  <a:lnTo>
                    <a:pt x="85488" y="1208283"/>
                  </a:lnTo>
                  <a:cubicBezTo>
                    <a:pt x="62815" y="1208283"/>
                    <a:pt x="41071" y="1199277"/>
                    <a:pt x="25039" y="1183245"/>
                  </a:cubicBezTo>
                  <a:cubicBezTo>
                    <a:pt x="9007" y="1167213"/>
                    <a:pt x="0" y="1145468"/>
                    <a:pt x="0" y="1122796"/>
                  </a:cubicBezTo>
                  <a:lnTo>
                    <a:pt x="0" y="85488"/>
                  </a:lnTo>
                  <a:cubicBezTo>
                    <a:pt x="0" y="62815"/>
                    <a:pt x="9007" y="41071"/>
                    <a:pt x="25039" y="25039"/>
                  </a:cubicBezTo>
                  <a:cubicBezTo>
                    <a:pt x="41071" y="9007"/>
                    <a:pt x="62815" y="0"/>
                    <a:pt x="8548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195202" cy="1274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203150" y="8998809"/>
            <a:ext cx="18711902" cy="1221002"/>
            <a:chOff x="0" y="0"/>
            <a:chExt cx="4928238" cy="32158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928238" cy="321581"/>
            </a:xfrm>
            <a:custGeom>
              <a:avLst/>
              <a:gdLst/>
              <a:ahLst/>
              <a:cxnLst/>
              <a:rect l="l" t="t" r="r" b="b"/>
              <a:pathLst>
                <a:path w="4928238" h="321581">
                  <a:moveTo>
                    <a:pt x="10344" y="0"/>
                  </a:moveTo>
                  <a:lnTo>
                    <a:pt x="4917894" y="0"/>
                  </a:lnTo>
                  <a:cubicBezTo>
                    <a:pt x="4920637" y="0"/>
                    <a:pt x="4923268" y="1090"/>
                    <a:pt x="4925208" y="3030"/>
                  </a:cubicBezTo>
                  <a:cubicBezTo>
                    <a:pt x="4927148" y="4969"/>
                    <a:pt x="4928238" y="7600"/>
                    <a:pt x="4928238" y="10344"/>
                  </a:cubicBezTo>
                  <a:lnTo>
                    <a:pt x="4928238" y="311237"/>
                  </a:lnTo>
                  <a:cubicBezTo>
                    <a:pt x="4928238" y="316950"/>
                    <a:pt x="4923606" y="321581"/>
                    <a:pt x="4917894" y="321581"/>
                  </a:cubicBezTo>
                  <a:lnTo>
                    <a:pt x="10344" y="321581"/>
                  </a:lnTo>
                  <a:cubicBezTo>
                    <a:pt x="4631" y="321581"/>
                    <a:pt x="0" y="316950"/>
                    <a:pt x="0" y="311237"/>
                  </a:cubicBezTo>
                  <a:lnTo>
                    <a:pt x="0" y="10344"/>
                  </a:lnTo>
                  <a:cubicBezTo>
                    <a:pt x="0" y="4631"/>
                    <a:pt x="4631" y="0"/>
                    <a:pt x="10344" y="0"/>
                  </a:cubicBezTo>
                  <a:close/>
                </a:path>
              </a:pathLst>
            </a:custGeom>
            <a:solidFill>
              <a:srgbClr val="0E643D"/>
            </a:solidFill>
            <a:ln cap="rnd">
              <a:noFill/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4928238" cy="388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20200" y="858817"/>
            <a:ext cx="202725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Montserrat"/>
              </a:rPr>
              <a:t>Halaman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46497" y="985674"/>
            <a:ext cx="1430147" cy="412955"/>
          </a:xfrm>
          <a:custGeom>
            <a:avLst/>
            <a:gdLst/>
            <a:ahLst/>
            <a:cxnLst/>
            <a:rect l="l" t="t" r="r" b="b"/>
            <a:pathLst>
              <a:path w="1430147" h="412955">
                <a:moveTo>
                  <a:pt x="0" y="0"/>
                </a:moveTo>
                <a:lnTo>
                  <a:pt x="1430148" y="0"/>
                </a:lnTo>
                <a:lnTo>
                  <a:pt x="1430148" y="412955"/>
                </a:lnTo>
                <a:lnTo>
                  <a:pt x="0" y="4129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960789" y="723900"/>
            <a:ext cx="794343" cy="794343"/>
          </a:xfrm>
          <a:custGeom>
            <a:avLst/>
            <a:gdLst/>
            <a:ahLst/>
            <a:cxnLst/>
            <a:rect l="l" t="t" r="r" b="b"/>
            <a:pathLst>
              <a:path w="794343" h="794343">
                <a:moveTo>
                  <a:pt x="0" y="0"/>
                </a:moveTo>
                <a:lnTo>
                  <a:pt x="794343" y="0"/>
                </a:lnTo>
                <a:lnTo>
                  <a:pt x="794343" y="794343"/>
                </a:lnTo>
                <a:lnTo>
                  <a:pt x="0" y="7943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103376" y="1651032"/>
            <a:ext cx="8646831" cy="2286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762"/>
              </a:lnSpc>
            </a:pPr>
            <a:r>
              <a:rPr lang="en-US" sz="9033" dirty="0">
                <a:solidFill>
                  <a:srgbClr val="000000"/>
                </a:solidFill>
                <a:latin typeface="Agrandir Ultra-Bold"/>
              </a:rPr>
              <a:t>DISEMINASI HASIL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76640" y="4731192"/>
            <a:ext cx="10806463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ID" sz="3600" dirty="0">
                <a:latin typeface="Montserrat" panose="00000500000000000000" pitchFamily="2" charset="0"/>
              </a:rPr>
              <a:t>Artikel </a:t>
            </a:r>
            <a:r>
              <a:rPr lang="en-ID" sz="3600" dirty="0" err="1">
                <a:latin typeface="Montserrat" panose="00000500000000000000" pitchFamily="2" charset="0"/>
              </a:rPr>
              <a:t>penelitian</a:t>
            </a:r>
            <a:r>
              <a:rPr lang="en-ID" sz="3600" dirty="0">
                <a:latin typeface="Montserrat" panose="00000500000000000000" pitchFamily="2" charset="0"/>
              </a:rPr>
              <a:t> </a:t>
            </a:r>
            <a:r>
              <a:rPr lang="en-ID" sz="3600" dirty="0" err="1">
                <a:latin typeface="Montserrat" panose="00000500000000000000" pitchFamily="2" charset="0"/>
              </a:rPr>
              <a:t>ini</a:t>
            </a:r>
            <a:r>
              <a:rPr lang="en-ID" sz="3600" dirty="0">
                <a:latin typeface="Montserrat" panose="00000500000000000000" pitchFamily="2" charset="0"/>
              </a:rPr>
              <a:t> </a:t>
            </a:r>
            <a:r>
              <a:rPr lang="en-ID" sz="3600" dirty="0" err="1">
                <a:latin typeface="Montserrat" panose="00000500000000000000" pitchFamily="2" charset="0"/>
              </a:rPr>
              <a:t>telah</a:t>
            </a:r>
            <a:r>
              <a:rPr lang="en-ID" sz="3600" dirty="0">
                <a:latin typeface="Montserrat" panose="00000500000000000000" pitchFamily="2" charset="0"/>
              </a:rPr>
              <a:t> </a:t>
            </a:r>
            <a:r>
              <a:rPr lang="en-ID" sz="3600" dirty="0" err="1">
                <a:latin typeface="Montserrat" panose="00000500000000000000" pitchFamily="2" charset="0"/>
              </a:rPr>
              <a:t>memasuki</a:t>
            </a:r>
            <a:r>
              <a:rPr lang="en-ID" sz="3600" dirty="0">
                <a:latin typeface="Montserrat" panose="00000500000000000000" pitchFamily="2" charset="0"/>
              </a:rPr>
              <a:t> </a:t>
            </a:r>
            <a:r>
              <a:rPr lang="en-ID" sz="3600" dirty="0" err="1">
                <a:latin typeface="Montserrat" panose="00000500000000000000" pitchFamily="2" charset="0"/>
              </a:rPr>
              <a:t>tahap</a:t>
            </a:r>
            <a:r>
              <a:rPr lang="en-ID" sz="3600" dirty="0">
                <a:latin typeface="Montserrat" panose="00000500000000000000" pitchFamily="2" charset="0"/>
              </a:rPr>
              <a:t> review di </a:t>
            </a:r>
            <a:r>
              <a:rPr lang="en-ID" sz="3600" dirty="0" err="1">
                <a:latin typeface="Montserrat" panose="00000500000000000000" pitchFamily="2" charset="0"/>
              </a:rPr>
              <a:t>jurnal</a:t>
            </a:r>
            <a:r>
              <a:rPr lang="en-ID" sz="3600" dirty="0">
                <a:latin typeface="Montserrat" panose="00000500000000000000" pitchFamily="2" charset="0"/>
              </a:rPr>
              <a:t> Sinta 2: </a:t>
            </a:r>
            <a:r>
              <a:rPr lang="en-ID" sz="3600" dirty="0" err="1">
                <a:latin typeface="Montserrat" panose="00000500000000000000" pitchFamily="2" charset="0"/>
              </a:rPr>
              <a:t>Kebijakan</a:t>
            </a:r>
            <a:r>
              <a:rPr lang="en-ID" sz="3600" dirty="0">
                <a:latin typeface="Montserrat" panose="00000500000000000000" pitchFamily="2" charset="0"/>
              </a:rPr>
              <a:t> Sosial Ekonomi </a:t>
            </a:r>
            <a:r>
              <a:rPr lang="en-ID" sz="3600" dirty="0" err="1">
                <a:latin typeface="Montserrat" panose="00000500000000000000" pitchFamily="2" charset="0"/>
              </a:rPr>
              <a:t>Kelautan</a:t>
            </a:r>
            <a:r>
              <a:rPr lang="en-ID" sz="3600" dirty="0">
                <a:latin typeface="Montserrat" panose="00000500000000000000" pitchFamily="2" charset="0"/>
              </a:rPr>
              <a:t> dan </a:t>
            </a:r>
            <a:r>
              <a:rPr lang="en-ID" sz="3600" dirty="0" err="1">
                <a:latin typeface="Montserrat" panose="00000500000000000000" pitchFamily="2" charset="0"/>
              </a:rPr>
              <a:t>Perikanan</a:t>
            </a:r>
            <a:r>
              <a:rPr lang="en-ID" sz="3600" dirty="0">
                <a:latin typeface="Montserrat" panose="00000500000000000000" pitchFamily="2" charset="0"/>
              </a:rPr>
              <a:t>, Balai Besar Riset Sosial Ekonomi </a:t>
            </a:r>
            <a:r>
              <a:rPr lang="en-ID" sz="3600" dirty="0" err="1">
                <a:latin typeface="Montserrat" panose="00000500000000000000" pitchFamily="2" charset="0"/>
              </a:rPr>
              <a:t>Kelautan</a:t>
            </a:r>
            <a:r>
              <a:rPr lang="en-ID" sz="3600" dirty="0">
                <a:latin typeface="Montserrat" panose="00000500000000000000" pitchFamily="2" charset="0"/>
              </a:rPr>
              <a:t> dan </a:t>
            </a:r>
            <a:r>
              <a:rPr lang="en-ID" sz="3600" dirty="0" err="1">
                <a:latin typeface="Montserrat" panose="00000500000000000000" pitchFamily="2" charset="0"/>
              </a:rPr>
              <a:t>Perikanan</a:t>
            </a:r>
            <a:r>
              <a:rPr lang="en-ID" sz="3600" dirty="0">
                <a:latin typeface="Montserrat" panose="00000500000000000000" pitchFamily="2" charset="0"/>
              </a:rPr>
              <a:t> Kementerian KKP</a:t>
            </a:r>
            <a:endParaRPr lang="en-US" sz="3600" dirty="0">
              <a:latin typeface="Montserrat" panose="00000500000000000000" pitchFamily="2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590115" y="9363075"/>
            <a:ext cx="7450691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dirty="0">
                <a:solidFill>
                  <a:srgbClr val="FFFFFF"/>
                </a:solidFill>
                <a:latin typeface="Montserrat"/>
              </a:rPr>
              <a:t>MAN 5 BANJAR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059727" y="858817"/>
            <a:ext cx="59646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FFFFFF"/>
                </a:solidFill>
                <a:latin typeface="Montserrat Ultra-Bold"/>
              </a:rPr>
              <a:t>13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3CE4CC-B9D3-C8C1-E7A4-35FA5EC0A50F}"/>
              </a:ext>
            </a:extLst>
          </p:cNvPr>
          <p:cNvSpPr/>
          <p:nvPr/>
        </p:nvSpPr>
        <p:spPr>
          <a:xfrm>
            <a:off x="12725401" y="-114299"/>
            <a:ext cx="6477000" cy="110490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6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F3F52667-B7E0-673F-1B2A-A07290269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861" y="1014984"/>
            <a:ext cx="15559938" cy="84659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4"/>
          <p:cNvGrpSpPr/>
          <p:nvPr/>
        </p:nvGrpSpPr>
        <p:grpSpPr>
          <a:xfrm>
            <a:off x="1028700" y="1028700"/>
            <a:ext cx="16230600" cy="8425201"/>
            <a:chOff x="0" y="0"/>
            <a:chExt cx="4274726" cy="22189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74726" cy="2218983"/>
            </a:xfrm>
            <a:custGeom>
              <a:avLst/>
              <a:gdLst/>
              <a:ahLst/>
              <a:cxnLst/>
              <a:rect l="l" t="t" r="r" b="b"/>
              <a:pathLst>
                <a:path w="4274726" h="221898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4656"/>
                  </a:lnTo>
                  <a:cubicBezTo>
                    <a:pt x="4274726" y="2201108"/>
                    <a:pt x="4272163" y="2207296"/>
                    <a:pt x="4267601" y="2211858"/>
                  </a:cubicBezTo>
                  <a:cubicBezTo>
                    <a:pt x="4263039" y="2216420"/>
                    <a:pt x="4256851" y="2218983"/>
                    <a:pt x="4250399" y="2218983"/>
                  </a:cubicBezTo>
                  <a:lnTo>
                    <a:pt x="24327" y="2218983"/>
                  </a:lnTo>
                  <a:cubicBezTo>
                    <a:pt x="10891" y="2218983"/>
                    <a:pt x="0" y="2208092"/>
                    <a:pt x="0" y="219465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4274726" cy="2285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1664358" y="4630800"/>
            <a:ext cx="11189884" cy="1221002"/>
            <a:chOff x="0" y="0"/>
            <a:chExt cx="2947130" cy="3215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47130" cy="321581"/>
            </a:xfrm>
            <a:custGeom>
              <a:avLst/>
              <a:gdLst/>
              <a:ahLst/>
              <a:cxnLst/>
              <a:rect l="l" t="t" r="r" b="b"/>
              <a:pathLst>
                <a:path w="2947130" h="321581">
                  <a:moveTo>
                    <a:pt x="17297" y="0"/>
                  </a:moveTo>
                  <a:lnTo>
                    <a:pt x="2929833" y="0"/>
                  </a:lnTo>
                  <a:cubicBezTo>
                    <a:pt x="2934421" y="0"/>
                    <a:pt x="2938820" y="1822"/>
                    <a:pt x="2942064" y="5066"/>
                  </a:cubicBezTo>
                  <a:cubicBezTo>
                    <a:pt x="2945308" y="8310"/>
                    <a:pt x="2947130" y="12709"/>
                    <a:pt x="2947130" y="17297"/>
                  </a:cubicBezTo>
                  <a:lnTo>
                    <a:pt x="2947130" y="304284"/>
                  </a:lnTo>
                  <a:cubicBezTo>
                    <a:pt x="2947130" y="308871"/>
                    <a:pt x="2945308" y="313271"/>
                    <a:pt x="2942064" y="316515"/>
                  </a:cubicBezTo>
                  <a:cubicBezTo>
                    <a:pt x="2938820" y="319758"/>
                    <a:pt x="2934421" y="321581"/>
                    <a:pt x="2929833" y="321581"/>
                  </a:cubicBezTo>
                  <a:lnTo>
                    <a:pt x="17297" y="321581"/>
                  </a:lnTo>
                  <a:cubicBezTo>
                    <a:pt x="12709" y="321581"/>
                    <a:pt x="8310" y="319758"/>
                    <a:pt x="5066" y="316515"/>
                  </a:cubicBezTo>
                  <a:cubicBezTo>
                    <a:pt x="1822" y="313271"/>
                    <a:pt x="0" y="308871"/>
                    <a:pt x="0" y="304284"/>
                  </a:cubicBezTo>
                  <a:lnTo>
                    <a:pt x="0" y="17297"/>
                  </a:lnTo>
                  <a:cubicBezTo>
                    <a:pt x="0" y="12709"/>
                    <a:pt x="1822" y="8310"/>
                    <a:pt x="5066" y="5066"/>
                  </a:cubicBezTo>
                  <a:cubicBezTo>
                    <a:pt x="8310" y="1822"/>
                    <a:pt x="12709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2947130" cy="388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 rot="5400000">
            <a:off x="13542185" y="4747642"/>
            <a:ext cx="7450691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dirty="0">
                <a:solidFill>
                  <a:srgbClr val="FFFFFF"/>
                </a:solidFill>
                <a:latin typeface="Montserrat"/>
              </a:rPr>
              <a:t>MAN 5 BANJAR</a:t>
            </a:r>
          </a:p>
        </p:txBody>
      </p:sp>
      <p:sp>
        <p:nvSpPr>
          <p:cNvPr id="14" name="Freeform 14"/>
          <p:cNvSpPr/>
          <p:nvPr/>
        </p:nvSpPr>
        <p:spPr>
          <a:xfrm>
            <a:off x="8665392" y="82296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238803" y="602111"/>
            <a:ext cx="853178" cy="853178"/>
          </a:xfrm>
          <a:custGeom>
            <a:avLst/>
            <a:gdLst/>
            <a:ahLst/>
            <a:cxnLst/>
            <a:rect l="l" t="t" r="r" b="b"/>
            <a:pathLst>
              <a:path w="853178" h="853178">
                <a:moveTo>
                  <a:pt x="0" y="0"/>
                </a:moveTo>
                <a:lnTo>
                  <a:pt x="853178" y="0"/>
                </a:lnTo>
                <a:lnTo>
                  <a:pt x="853178" y="853178"/>
                </a:lnTo>
                <a:lnTo>
                  <a:pt x="0" y="853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5400000">
            <a:off x="-785783" y="5066657"/>
            <a:ext cx="3628965" cy="349288"/>
          </a:xfrm>
          <a:custGeom>
            <a:avLst/>
            <a:gdLst/>
            <a:ahLst/>
            <a:cxnLst/>
            <a:rect l="l" t="t" r="r" b="b"/>
            <a:pathLst>
              <a:path w="3628965" h="349288">
                <a:moveTo>
                  <a:pt x="0" y="0"/>
                </a:moveTo>
                <a:lnTo>
                  <a:pt x="3628966" y="0"/>
                </a:lnTo>
                <a:lnTo>
                  <a:pt x="3628966" y="349288"/>
                </a:lnTo>
                <a:lnTo>
                  <a:pt x="0" y="3492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862129" y="8659559"/>
            <a:ext cx="794343" cy="794343"/>
          </a:xfrm>
          <a:custGeom>
            <a:avLst/>
            <a:gdLst/>
            <a:ahLst/>
            <a:cxnLst/>
            <a:rect l="l" t="t" r="r" b="b"/>
            <a:pathLst>
              <a:path w="794343" h="794343">
                <a:moveTo>
                  <a:pt x="0" y="0"/>
                </a:moveTo>
                <a:lnTo>
                  <a:pt x="794342" y="0"/>
                </a:lnTo>
                <a:lnTo>
                  <a:pt x="794342" y="794342"/>
                </a:lnTo>
                <a:lnTo>
                  <a:pt x="0" y="7943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961067" y="8813525"/>
            <a:ext cx="596466" cy="43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Montserrat Ultra-Bold"/>
              </a:rPr>
              <a:t>14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7BFA70-EECA-C13B-E62D-030295A9C1BA}"/>
              </a:ext>
            </a:extLst>
          </p:cNvPr>
          <p:cNvSpPr/>
          <p:nvPr/>
        </p:nvSpPr>
        <p:spPr>
          <a:xfrm>
            <a:off x="12311665" y="0"/>
            <a:ext cx="6966935" cy="11811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/>
          <p:cNvGrpSpPr/>
          <p:nvPr/>
        </p:nvGrpSpPr>
        <p:grpSpPr>
          <a:xfrm>
            <a:off x="1028700" y="6755458"/>
            <a:ext cx="7424452" cy="1077062"/>
            <a:chOff x="0" y="0"/>
            <a:chExt cx="1955411" cy="2836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5411" cy="283671"/>
            </a:xfrm>
            <a:custGeom>
              <a:avLst/>
              <a:gdLst/>
              <a:ahLst/>
              <a:cxnLst/>
              <a:rect l="l" t="t" r="r" b="b"/>
              <a:pathLst>
                <a:path w="1955411" h="283671">
                  <a:moveTo>
                    <a:pt x="53181" y="0"/>
                  </a:moveTo>
                  <a:lnTo>
                    <a:pt x="1902230" y="0"/>
                  </a:lnTo>
                  <a:cubicBezTo>
                    <a:pt x="1916335" y="0"/>
                    <a:pt x="1929861" y="5603"/>
                    <a:pt x="1939835" y="15576"/>
                  </a:cubicBezTo>
                  <a:cubicBezTo>
                    <a:pt x="1949808" y="25550"/>
                    <a:pt x="1955411" y="39076"/>
                    <a:pt x="1955411" y="53181"/>
                  </a:cubicBezTo>
                  <a:lnTo>
                    <a:pt x="1955411" y="230490"/>
                  </a:lnTo>
                  <a:cubicBezTo>
                    <a:pt x="1955411" y="259861"/>
                    <a:pt x="1931601" y="283671"/>
                    <a:pt x="1902230" y="283671"/>
                  </a:cubicBezTo>
                  <a:lnTo>
                    <a:pt x="53181" y="283671"/>
                  </a:lnTo>
                  <a:cubicBezTo>
                    <a:pt x="39076" y="283671"/>
                    <a:pt x="25550" y="278068"/>
                    <a:pt x="15576" y="268094"/>
                  </a:cubicBezTo>
                  <a:cubicBezTo>
                    <a:pt x="5603" y="258121"/>
                    <a:pt x="0" y="244594"/>
                    <a:pt x="0" y="230490"/>
                  </a:cubicBezTo>
                  <a:lnTo>
                    <a:pt x="0" y="53181"/>
                  </a:lnTo>
                  <a:cubicBezTo>
                    <a:pt x="0" y="39076"/>
                    <a:pt x="5603" y="25550"/>
                    <a:pt x="15576" y="15576"/>
                  </a:cubicBezTo>
                  <a:cubicBezTo>
                    <a:pt x="25550" y="5603"/>
                    <a:pt x="39076" y="0"/>
                    <a:pt x="5318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55411" cy="321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r>
                <a:rPr lang="en-US" sz="2400">
                  <a:solidFill>
                    <a:srgbClr val="000000"/>
                  </a:solidFill>
                  <a:latin typeface="Montserrat Semi-Bold"/>
                </a:rPr>
                <a:t>                                         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3245774" y="1216128"/>
            <a:ext cx="8498472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028700" y="1028700"/>
            <a:ext cx="1430147" cy="412955"/>
          </a:xfrm>
          <a:custGeom>
            <a:avLst/>
            <a:gdLst/>
            <a:ahLst/>
            <a:cxnLst/>
            <a:rect l="l" t="t" r="r" b="b"/>
            <a:pathLst>
              <a:path w="1430147" h="412955">
                <a:moveTo>
                  <a:pt x="0" y="0"/>
                </a:moveTo>
                <a:lnTo>
                  <a:pt x="1430147" y="0"/>
                </a:lnTo>
                <a:lnTo>
                  <a:pt x="1430147" y="412955"/>
                </a:lnTo>
                <a:lnTo>
                  <a:pt x="0" y="4129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942743" y="164996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311665" y="8207776"/>
            <a:ext cx="1462803" cy="1462803"/>
          </a:xfrm>
          <a:custGeom>
            <a:avLst/>
            <a:gdLst/>
            <a:ahLst/>
            <a:cxnLst/>
            <a:rect l="l" t="t" r="r" b="b"/>
            <a:pathLst>
              <a:path w="1462803" h="1462803">
                <a:moveTo>
                  <a:pt x="0" y="0"/>
                </a:moveTo>
                <a:lnTo>
                  <a:pt x="1462803" y="0"/>
                </a:lnTo>
                <a:lnTo>
                  <a:pt x="1462803" y="1462803"/>
                </a:lnTo>
                <a:lnTo>
                  <a:pt x="0" y="14628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2345059"/>
            <a:ext cx="9756511" cy="247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7"/>
              </a:lnSpc>
            </a:pPr>
            <a:r>
              <a:rPr lang="en-US" sz="17280">
                <a:solidFill>
                  <a:srgbClr val="000000"/>
                </a:solidFill>
                <a:latin typeface="Agrandir Medium"/>
              </a:rPr>
              <a:t>TERIMA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2658" y="4278653"/>
            <a:ext cx="10504705" cy="247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7"/>
              </a:lnSpc>
            </a:pPr>
            <a:r>
              <a:rPr lang="en-US" sz="17280" dirty="0">
                <a:solidFill>
                  <a:srgbClr val="000000"/>
                </a:solidFill>
                <a:latin typeface="Agrandir Ultra-Bold"/>
              </a:rPr>
              <a:t>KASIH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73210" y="6996492"/>
            <a:ext cx="611951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Montserrat"/>
              </a:rPr>
              <a:t>MAN 5 BANJAR 2025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1126</Words>
  <Application>Microsoft Office PowerPoint</Application>
  <PresentationFormat>Custom</PresentationFormat>
  <Paragraphs>105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Agrandir Medium</vt:lpstr>
      <vt:lpstr>Posterama</vt:lpstr>
      <vt:lpstr>Agrandir Bold</vt:lpstr>
      <vt:lpstr>Aptos</vt:lpstr>
      <vt:lpstr>Montserrat Bold</vt:lpstr>
      <vt:lpstr>Calibri</vt:lpstr>
      <vt:lpstr>Arial</vt:lpstr>
      <vt:lpstr>Symbol</vt:lpstr>
      <vt:lpstr>Montserrat Semi-Bold</vt:lpstr>
      <vt:lpstr>Agrandir Ultra-Bold</vt:lpstr>
      <vt:lpstr>Courier New</vt:lpstr>
      <vt:lpstr>Montserrat</vt:lpstr>
      <vt:lpstr>Montserrat Ultra-Bold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Hijau dan Putih Minimalis dan Modern Sidang Skripsi Kedokteran Presentasi</dc:title>
  <dc:creator>ASUS</dc:creator>
  <cp:lastModifiedBy>Admin</cp:lastModifiedBy>
  <cp:revision>11</cp:revision>
  <dcterms:created xsi:type="dcterms:W3CDTF">2006-08-16T00:00:00Z</dcterms:created>
  <dcterms:modified xsi:type="dcterms:W3CDTF">2025-10-28T13:10:19Z</dcterms:modified>
  <dc:identifier>DAGIR1r0O98</dc:identifier>
</cp:coreProperties>
</file>